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p:sldMasterIdLst>
    <p:sldMasterId id="2147483664" r:id="rId1"/>
  </p:sldMasterIdLst>
  <p:notesMasterIdLst>
    <p:notesMasterId r:id="rId18"/>
  </p:notesMasterIdLst>
  <p:handoutMasterIdLst>
    <p:handoutMasterId r:id="rId19"/>
  </p:handoutMasterIdLst>
  <p:sldIdLst>
    <p:sldId id="260" r:id="rId2"/>
    <p:sldId id="821" r:id="rId3"/>
    <p:sldId id="648" r:id="rId4"/>
    <p:sldId id="750" r:id="rId5"/>
    <p:sldId id="494" r:id="rId6"/>
    <p:sldId id="495" r:id="rId7"/>
    <p:sldId id="604" r:id="rId8"/>
    <p:sldId id="716" r:id="rId9"/>
    <p:sldId id="754" r:id="rId10"/>
    <p:sldId id="803" r:id="rId11"/>
    <p:sldId id="810" r:id="rId12"/>
    <p:sldId id="807" r:id="rId13"/>
    <p:sldId id="808" r:id="rId14"/>
    <p:sldId id="802" r:id="rId15"/>
    <p:sldId id="820" r:id="rId16"/>
    <p:sldId id="822" r:id="rId17"/>
  </p:sldIdLst>
  <p:sldSz cx="9144000" cy="6858000" type="screen4x3"/>
  <p:notesSz cx="6858000" cy="9144000"/>
  <p:embeddedFontLst>
    <p:embeddedFont>
      <p:font typeface="Verdana" pitchFamily="34" charset="0"/>
      <p:regular r:id="rId20"/>
      <p:bold r:id="rId21"/>
      <p:italic r:id="rId22"/>
      <p:boldItalic r:id="rId23"/>
    </p:embeddedFont>
    <p:embeddedFont>
      <p:font typeface="MS PGothic" pitchFamily="34" charset="-128"/>
      <p:regular r:id="rId24"/>
    </p:embeddedFont>
    <p:embeddedFont>
      <p:font typeface="MS Mincho" pitchFamily="49" charset="-128"/>
      <p:regular r:id="rId25"/>
    </p:embeddedFont>
    <p:embeddedFont>
      <p:font typeface="Times" pitchFamily="18" charset="0"/>
      <p:regular r:id="rId26"/>
      <p:bold r:id="rId27"/>
      <p:italic r:id="rId28"/>
      <p:boldItalic r:id="rId29"/>
    </p:embeddedFont>
    <p:embeddedFont>
      <p:font typeface="Rockwell" pitchFamily="18" charset="0"/>
      <p:regular r:id="rId30"/>
      <p:bold r:id="rId31"/>
      <p:italic r:id="rId32"/>
      <p:boldItalic r:id="rId33"/>
    </p:embeddedFont>
    <p:embeddedFont>
      <p:font typeface="Trebuchet MS" pitchFamily="34" charset="0"/>
      <p:regular r:id="rId34"/>
      <p:bold r:id="rId35"/>
      <p:italic r:id="rId36"/>
      <p:boldItalic r:id="rId37"/>
    </p:embeddedFont>
  </p:embeddedFontLst>
  <p:defaultTextStyle>
    <a:defPPr>
      <a:defRPr lang="en-GB"/>
    </a:defPPr>
    <a:lvl1pPr algn="ctr" rtl="0" eaLnBrk="0" fontAlgn="base" hangingPunct="0">
      <a:spcBef>
        <a:spcPct val="0"/>
      </a:spcBef>
      <a:spcAft>
        <a:spcPct val="0"/>
      </a:spcAft>
      <a:defRPr sz="2800" kern="1200">
        <a:solidFill>
          <a:srgbClr val="FFFF00"/>
        </a:solidFill>
        <a:latin typeface="Verdana" pitchFamily="34" charset="0"/>
        <a:ea typeface="+mn-ea"/>
        <a:cs typeface="+mn-cs"/>
      </a:defRPr>
    </a:lvl1pPr>
    <a:lvl2pPr marL="457200" algn="ctr" rtl="0" eaLnBrk="0" fontAlgn="base" hangingPunct="0">
      <a:spcBef>
        <a:spcPct val="0"/>
      </a:spcBef>
      <a:spcAft>
        <a:spcPct val="0"/>
      </a:spcAft>
      <a:defRPr sz="2800" kern="1200">
        <a:solidFill>
          <a:srgbClr val="FFFF00"/>
        </a:solidFill>
        <a:latin typeface="Verdana" pitchFamily="34" charset="0"/>
        <a:ea typeface="+mn-ea"/>
        <a:cs typeface="+mn-cs"/>
      </a:defRPr>
    </a:lvl2pPr>
    <a:lvl3pPr marL="914400" algn="ctr" rtl="0" eaLnBrk="0" fontAlgn="base" hangingPunct="0">
      <a:spcBef>
        <a:spcPct val="0"/>
      </a:spcBef>
      <a:spcAft>
        <a:spcPct val="0"/>
      </a:spcAft>
      <a:defRPr sz="2800" kern="1200">
        <a:solidFill>
          <a:srgbClr val="FFFF00"/>
        </a:solidFill>
        <a:latin typeface="Verdana" pitchFamily="34" charset="0"/>
        <a:ea typeface="+mn-ea"/>
        <a:cs typeface="+mn-cs"/>
      </a:defRPr>
    </a:lvl3pPr>
    <a:lvl4pPr marL="1371600" algn="ctr" rtl="0" eaLnBrk="0" fontAlgn="base" hangingPunct="0">
      <a:spcBef>
        <a:spcPct val="0"/>
      </a:spcBef>
      <a:spcAft>
        <a:spcPct val="0"/>
      </a:spcAft>
      <a:defRPr sz="2800" kern="1200">
        <a:solidFill>
          <a:srgbClr val="FFFF00"/>
        </a:solidFill>
        <a:latin typeface="Verdana" pitchFamily="34" charset="0"/>
        <a:ea typeface="+mn-ea"/>
        <a:cs typeface="+mn-cs"/>
      </a:defRPr>
    </a:lvl4pPr>
    <a:lvl5pPr marL="1828800" algn="ctr" rtl="0" eaLnBrk="0" fontAlgn="base" hangingPunct="0">
      <a:spcBef>
        <a:spcPct val="0"/>
      </a:spcBef>
      <a:spcAft>
        <a:spcPct val="0"/>
      </a:spcAft>
      <a:defRPr sz="2800" kern="1200">
        <a:solidFill>
          <a:srgbClr val="FFFF00"/>
        </a:solidFill>
        <a:latin typeface="Verdana" pitchFamily="34" charset="0"/>
        <a:ea typeface="+mn-ea"/>
        <a:cs typeface="+mn-cs"/>
      </a:defRPr>
    </a:lvl5pPr>
    <a:lvl6pPr marL="2286000" algn="l" defTabSz="914400" rtl="0" eaLnBrk="1" latinLnBrk="0" hangingPunct="1">
      <a:defRPr sz="2800" kern="1200">
        <a:solidFill>
          <a:srgbClr val="FFFF00"/>
        </a:solidFill>
        <a:latin typeface="Verdana" pitchFamily="34" charset="0"/>
        <a:ea typeface="+mn-ea"/>
        <a:cs typeface="+mn-cs"/>
      </a:defRPr>
    </a:lvl6pPr>
    <a:lvl7pPr marL="2743200" algn="l" defTabSz="914400" rtl="0" eaLnBrk="1" latinLnBrk="0" hangingPunct="1">
      <a:defRPr sz="2800" kern="1200">
        <a:solidFill>
          <a:srgbClr val="FFFF00"/>
        </a:solidFill>
        <a:latin typeface="Verdana" pitchFamily="34" charset="0"/>
        <a:ea typeface="+mn-ea"/>
        <a:cs typeface="+mn-cs"/>
      </a:defRPr>
    </a:lvl7pPr>
    <a:lvl8pPr marL="3200400" algn="l" defTabSz="914400" rtl="0" eaLnBrk="1" latinLnBrk="0" hangingPunct="1">
      <a:defRPr sz="2800" kern="1200">
        <a:solidFill>
          <a:srgbClr val="FFFF00"/>
        </a:solidFill>
        <a:latin typeface="Verdana" pitchFamily="34" charset="0"/>
        <a:ea typeface="+mn-ea"/>
        <a:cs typeface="+mn-cs"/>
      </a:defRPr>
    </a:lvl8pPr>
    <a:lvl9pPr marL="3657600" algn="l" defTabSz="914400" rtl="0" eaLnBrk="1" latinLnBrk="0" hangingPunct="1">
      <a:defRPr sz="2800" kern="1200">
        <a:solidFill>
          <a:srgbClr val="FFFF00"/>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00"/>
    <a:srgbClr val="009999"/>
    <a:srgbClr val="C1AF00"/>
    <a:srgbClr val="1C5C9C"/>
    <a:srgbClr val="1E63A8"/>
    <a:srgbClr val="C1B600"/>
    <a:srgbClr val="FFFF00"/>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495" autoAdjust="0"/>
    <p:restoredTop sz="94660"/>
  </p:normalViewPr>
  <p:slideViewPr>
    <p:cSldViewPr>
      <p:cViewPr>
        <p:scale>
          <a:sx n="70" d="100"/>
          <a:sy n="70" d="100"/>
        </p:scale>
        <p:origin x="-1896" y="-522"/>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26" Type="http://schemas.openxmlformats.org/officeDocument/2006/relationships/font" Target="fonts/font7.fntdata"/><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2.fntdata"/><Relationship Id="rId34" Type="http://schemas.openxmlformats.org/officeDocument/2006/relationships/font" Target="fonts/font1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33" Type="http://schemas.openxmlformats.org/officeDocument/2006/relationships/font" Target="fonts/font14.fntdata"/><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font" Target="fonts/font10.fntdata"/><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32" Type="http://schemas.openxmlformats.org/officeDocument/2006/relationships/font" Target="fonts/font13.fntdata"/><Relationship Id="rId37" Type="http://schemas.openxmlformats.org/officeDocument/2006/relationships/font" Target="fonts/font18.fntdata"/><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font" Target="fonts/font9.fntdata"/><Relationship Id="rId36" Type="http://schemas.openxmlformats.org/officeDocument/2006/relationships/font" Target="fonts/font17.fntdata"/><Relationship Id="rId10" Type="http://schemas.openxmlformats.org/officeDocument/2006/relationships/slide" Target="slides/slide9.xml"/><Relationship Id="rId19" Type="http://schemas.openxmlformats.org/officeDocument/2006/relationships/handoutMaster" Target="handoutMasters/handoutMaster1.xml"/><Relationship Id="rId31" Type="http://schemas.openxmlformats.org/officeDocument/2006/relationships/font" Target="fonts/font1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font" Target="fonts/font11.fntdata"/><Relationship Id="rId35" Type="http://schemas.openxmlformats.org/officeDocument/2006/relationships/font" Target="fonts/font16.fntdata"/></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solidFill>
                  <a:schemeClr val="tx1"/>
                </a:solidFill>
                <a:latin typeface="Times New Roman" pitchFamily="18" charset="0"/>
              </a:defRPr>
            </a:lvl1pPr>
          </a:lstStyle>
          <a:p>
            <a:pPr>
              <a:defRPr/>
            </a:pPr>
            <a:endParaRPr lang="nl-NL"/>
          </a:p>
        </p:txBody>
      </p:sp>
      <p:sp>
        <p:nvSpPr>
          <p:cNvPr id="5017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solidFill>
                  <a:schemeClr val="tx1"/>
                </a:solidFill>
                <a:latin typeface="Times New Roman" pitchFamily="18" charset="0"/>
              </a:defRPr>
            </a:lvl1pPr>
          </a:lstStyle>
          <a:p>
            <a:pPr>
              <a:defRPr/>
            </a:pPr>
            <a:endParaRPr lang="nl-NL"/>
          </a:p>
        </p:txBody>
      </p:sp>
      <p:sp>
        <p:nvSpPr>
          <p:cNvPr id="5018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solidFill>
                  <a:schemeClr val="tx1"/>
                </a:solidFill>
                <a:latin typeface="Times New Roman" pitchFamily="18" charset="0"/>
              </a:defRPr>
            </a:lvl1pPr>
          </a:lstStyle>
          <a:p>
            <a:pPr>
              <a:defRPr/>
            </a:pPr>
            <a:endParaRPr lang="nl-NL"/>
          </a:p>
        </p:txBody>
      </p:sp>
      <p:sp>
        <p:nvSpPr>
          <p:cNvPr id="5018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solidFill>
                  <a:schemeClr val="tx1"/>
                </a:solidFill>
                <a:latin typeface="Times New Roman" pitchFamily="18" charset="0"/>
              </a:defRPr>
            </a:lvl1pPr>
          </a:lstStyle>
          <a:p>
            <a:pPr>
              <a:defRPr/>
            </a:pPr>
            <a:fld id="{187764B8-4732-4B56-95E9-E18EBA5AEDA6}" type="slidenum">
              <a:rPr lang="nl-NL"/>
              <a:pPr>
                <a:defRPr/>
              </a:pPr>
              <a:t>‹#›</a:t>
            </a:fld>
            <a:endParaRPr lang="nl-NL"/>
          </a:p>
        </p:txBody>
      </p:sp>
    </p:spTree>
    <p:extLst>
      <p:ext uri="{BB962C8B-B14F-4D97-AF65-F5344CB8AC3E}">
        <p14:creationId xmlns:p14="http://schemas.microsoft.com/office/powerpoint/2010/main" val="27314514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solidFill>
                  <a:schemeClr val="tx1"/>
                </a:solidFill>
                <a:latin typeface="Times New Roman" pitchFamily="18" charset="0"/>
              </a:defRPr>
            </a:lvl1pPr>
          </a:lstStyle>
          <a:p>
            <a:pPr>
              <a:defRPr/>
            </a:pPr>
            <a:endParaRPr lang="en-GB"/>
          </a:p>
        </p:txBody>
      </p:sp>
      <p:sp>
        <p:nvSpPr>
          <p:cNvPr id="14339"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solidFill>
                  <a:schemeClr val="tx1"/>
                </a:solidFill>
                <a:latin typeface="Times New Roman" pitchFamily="18" charset="0"/>
              </a:defRPr>
            </a:lvl1pPr>
          </a:lstStyle>
          <a:p>
            <a:pPr>
              <a:defRPr/>
            </a:pPr>
            <a:endParaRPr lang="en-GB"/>
          </a:p>
        </p:txBody>
      </p:sp>
      <p:sp>
        <p:nvSpPr>
          <p:cNvPr id="20484" name="Rectangle 4"/>
          <p:cNvSpPr>
            <a:spLocks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41"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smtClean="0"/>
              <a:t>Klik om het opmaakprofiel van de modeltekst te bewerken</a:t>
            </a:r>
          </a:p>
          <a:p>
            <a:pPr lvl="1"/>
            <a:r>
              <a:rPr lang="en-GB" noProof="0" smtClean="0"/>
              <a:t>Tweede niveau</a:t>
            </a:r>
          </a:p>
          <a:p>
            <a:pPr lvl="2"/>
            <a:r>
              <a:rPr lang="en-GB" noProof="0" smtClean="0"/>
              <a:t>Derde niveau</a:t>
            </a:r>
          </a:p>
          <a:p>
            <a:pPr lvl="3"/>
            <a:r>
              <a:rPr lang="en-GB" noProof="0" smtClean="0"/>
              <a:t>Vierde niveau</a:t>
            </a:r>
          </a:p>
          <a:p>
            <a:pPr lvl="4"/>
            <a:r>
              <a:rPr lang="en-GB" noProof="0" smtClean="0"/>
              <a:t>Vijfde niveau</a:t>
            </a:r>
          </a:p>
        </p:txBody>
      </p:sp>
      <p:sp>
        <p:nvSpPr>
          <p:cNvPr id="14342"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solidFill>
                  <a:schemeClr val="tx1"/>
                </a:solidFill>
                <a:latin typeface="Times New Roman" pitchFamily="18" charset="0"/>
              </a:defRPr>
            </a:lvl1pPr>
          </a:lstStyle>
          <a:p>
            <a:pPr>
              <a:defRPr/>
            </a:pPr>
            <a:endParaRPr lang="en-GB"/>
          </a:p>
        </p:txBody>
      </p:sp>
      <p:sp>
        <p:nvSpPr>
          <p:cNvPr id="14343"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solidFill>
                  <a:schemeClr val="tx1"/>
                </a:solidFill>
                <a:latin typeface="Times New Roman" pitchFamily="18" charset="0"/>
              </a:defRPr>
            </a:lvl1pPr>
          </a:lstStyle>
          <a:p>
            <a:pPr>
              <a:defRPr/>
            </a:pPr>
            <a:fld id="{A35F4121-CB13-4CB3-B308-3E9FA0399B9C}" type="slidenum">
              <a:rPr lang="en-GB"/>
              <a:pPr>
                <a:defRPr/>
              </a:pPr>
              <a:t>‹#›</a:t>
            </a:fld>
            <a:endParaRPr lang="en-GB"/>
          </a:p>
        </p:txBody>
      </p:sp>
    </p:spTree>
    <p:extLst>
      <p:ext uri="{BB962C8B-B14F-4D97-AF65-F5344CB8AC3E}">
        <p14:creationId xmlns:p14="http://schemas.microsoft.com/office/powerpoint/2010/main" val="354352319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jdelijke aanduiding voor dia-afbeelding 1"/>
          <p:cNvSpPr>
            <a:spLocks noGrp="1" noRot="1" noChangeAspect="1" noTextEdit="1"/>
          </p:cNvSpPr>
          <p:nvPr>
            <p:ph type="sldImg"/>
          </p:nvPr>
        </p:nvSpPr>
        <p:spPr>
          <a:ln/>
        </p:spPr>
      </p:sp>
      <p:sp>
        <p:nvSpPr>
          <p:cNvPr id="21507" name="Tijdelijke aanduiding voor notiti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nl-NL" smtClean="0"/>
          </a:p>
        </p:txBody>
      </p:sp>
      <p:sp>
        <p:nvSpPr>
          <p:cNvPr id="21508" name="Tijdelijke aanduiding voor dianumm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fld id="{0E9ADC72-6A35-435B-A746-0DB4AA04F308}" type="slidenum">
              <a:rPr lang="en-GB" sz="1200" smtClean="0">
                <a:solidFill>
                  <a:schemeClr val="tx1"/>
                </a:solidFill>
                <a:latin typeface="Times New Roman" pitchFamily="18" charset="0"/>
              </a:rPr>
              <a:pPr/>
              <a:t>1</a:t>
            </a:fld>
            <a:endParaRPr lang="en-GB" sz="1200" smtClean="0">
              <a:solidFill>
                <a:schemeClr val="tx1"/>
              </a:solidFill>
              <a:latin typeface="Times New Roman"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5"/>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fld id="{2032AFE9-F10C-414B-9CA1-CE3CD1A5A163}" type="slidenum">
              <a:rPr lang="ja-JP" altLang="en-US" sz="1200" smtClean="0">
                <a:solidFill>
                  <a:schemeClr val="tx1"/>
                </a:solidFill>
                <a:latin typeface="Times New Roman" pitchFamily="18" charset="0"/>
              </a:rPr>
              <a:pPr/>
              <a:t>3</a:t>
            </a:fld>
            <a:endParaRPr lang="en-US" altLang="ja-JP" sz="1200" smtClean="0">
              <a:solidFill>
                <a:schemeClr val="tx1"/>
              </a:solidFill>
              <a:latin typeface="Times New Roman" pitchFamily="18" charset="0"/>
            </a:endParaRPr>
          </a:p>
        </p:txBody>
      </p:sp>
      <p:sp>
        <p:nvSpPr>
          <p:cNvPr id="22531" name="Rectangle 2"/>
          <p:cNvSpPr>
            <a:spLocks noGrp="1" noRot="1" noChangeAspect="1" noChangeArrowheads="1" noTextEdit="1"/>
          </p:cNvSpPr>
          <p:nvPr>
            <p:ph type="sldImg"/>
          </p:nvPr>
        </p:nvSpPr>
        <p:spPr>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nl-BE"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jdelijke aanduiding voor dia-afbeelding 1"/>
          <p:cNvSpPr>
            <a:spLocks noGrp="1" noRot="1" noChangeAspect="1" noTextEdit="1"/>
          </p:cNvSpPr>
          <p:nvPr>
            <p:ph type="sldImg"/>
          </p:nvPr>
        </p:nvSpPr>
        <p:spPr>
          <a:ln/>
        </p:spPr>
      </p:sp>
      <p:sp>
        <p:nvSpPr>
          <p:cNvPr id="24579" name="Tijdelijke aanduiding voor notiti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nl-NL" smtClean="0"/>
          </a:p>
        </p:txBody>
      </p:sp>
      <p:sp>
        <p:nvSpPr>
          <p:cNvPr id="24580" name="Tijdelijke aanduiding voor dianumm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fld id="{87A618A6-E0CF-40D1-AC6C-32FC9D1A45B1}" type="slidenum">
              <a:rPr lang="en-GB" sz="1200" smtClean="0">
                <a:solidFill>
                  <a:schemeClr val="tx1"/>
                </a:solidFill>
                <a:latin typeface="Times New Roman" pitchFamily="18" charset="0"/>
              </a:rPr>
              <a:pPr/>
              <a:t>5</a:t>
            </a:fld>
            <a:endParaRPr lang="en-GB" sz="1200" smtClean="0">
              <a:solidFill>
                <a:schemeClr val="tx1"/>
              </a:solidFill>
              <a:latin typeface="Times New Roman"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fld id="{8842309A-423F-4E67-9852-B7C4C9AEC793}" type="slidenum">
              <a:rPr lang="en-GB" sz="1200" smtClean="0">
                <a:solidFill>
                  <a:schemeClr val="tx1"/>
                </a:solidFill>
                <a:latin typeface="Times New Roman" pitchFamily="18" charset="0"/>
              </a:rPr>
              <a:pPr/>
              <a:t>6</a:t>
            </a:fld>
            <a:endParaRPr lang="en-GB" sz="1200" smtClean="0">
              <a:solidFill>
                <a:schemeClr val="tx1"/>
              </a:solidFill>
              <a:latin typeface="Times New Roman" pitchFamily="18" charset="0"/>
            </a:endParaRPr>
          </a:p>
        </p:txBody>
      </p:sp>
      <p:sp>
        <p:nvSpPr>
          <p:cNvPr id="25603" name="Rectangle 2"/>
          <p:cNvSpPr>
            <a:spLocks noChangeArrowheads="1" noTextEdit="1"/>
          </p:cNvSpPr>
          <p:nvPr>
            <p:ph type="sldImg"/>
          </p:nvPr>
        </p:nvSpPr>
        <p:spPr>
          <a:ln/>
        </p:spPr>
      </p:sp>
      <p:sp>
        <p:nvSpPr>
          <p:cNvPr id="25604" name="Rectangle 3"/>
          <p:cNvSpPr>
            <a:spLocks noGrp="1" noChangeArrowheads="1"/>
          </p:cNvSpPr>
          <p:nvPr>
            <p:ph type="body" idx="1"/>
          </p:nvPr>
        </p:nvSpPr>
        <p:spPr>
          <a:xfrm>
            <a:off x="914400" y="4343400"/>
            <a:ext cx="4911725"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pPr>
            <a:r>
              <a:rPr lang="en-US" smtClean="0"/>
              <a:t>The differences in receptor subtype distribution are particularly important when considering the efficacy and side effects associated with antimuscarinic agents. M</a:t>
            </a:r>
            <a:r>
              <a:rPr lang="en-US" baseline="-25000" smtClean="0"/>
              <a:t>1</a:t>
            </a:r>
            <a:r>
              <a:rPr lang="en-US" smtClean="0"/>
              <a:t>, M</a:t>
            </a:r>
            <a:r>
              <a:rPr lang="en-US" baseline="-25000" smtClean="0"/>
              <a:t>4</a:t>
            </a:r>
            <a:r>
              <a:rPr lang="en-US" smtClean="0"/>
              <a:t>, and M</a:t>
            </a:r>
            <a:r>
              <a:rPr lang="en-US" baseline="-25000" smtClean="0"/>
              <a:t>5</a:t>
            </a:r>
            <a:r>
              <a:rPr lang="en-US" smtClean="0"/>
              <a:t> receptor subtypes are found primarily, though not exclusively, in the central nervous system; M</a:t>
            </a:r>
            <a:r>
              <a:rPr lang="en-US" baseline="-25000" smtClean="0"/>
              <a:t>2</a:t>
            </a:r>
            <a:r>
              <a:rPr lang="en-US" smtClean="0"/>
              <a:t> and M</a:t>
            </a:r>
            <a:r>
              <a:rPr lang="en-US" baseline="-25000" smtClean="0"/>
              <a:t>3</a:t>
            </a:r>
            <a:r>
              <a:rPr lang="en-US" smtClean="0"/>
              <a:t> receptors are also present in the brain. Of note, M</a:t>
            </a:r>
            <a:r>
              <a:rPr lang="en-US" baseline="-25000" smtClean="0"/>
              <a:t>3</a:t>
            </a:r>
            <a:r>
              <a:rPr lang="en-US" smtClean="0"/>
              <a:t>, but not M</a:t>
            </a:r>
            <a:r>
              <a:rPr lang="en-US" baseline="-25000" smtClean="0"/>
              <a:t>2</a:t>
            </a:r>
            <a:r>
              <a:rPr lang="en-US" smtClean="0"/>
              <a:t>, receptors are present in various glands, including salivary, throughout the body. </a:t>
            </a:r>
          </a:p>
          <a:p>
            <a:pPr>
              <a:lnSpc>
                <a:spcPct val="90000"/>
              </a:lnSpc>
            </a:pPr>
            <a:r>
              <a:rPr lang="en-US" smtClean="0"/>
              <a:t>Blockade of muscarinic receptors in organs other than the bladder may result in undesired side effects such as dry mouth (the most common side effect), constipation, and impaired visual accommodation. Agents that are selective for the bladder are preferable over agents that block receptors in other regions of the body.</a:t>
            </a:r>
          </a:p>
          <a:p>
            <a:endParaRPr lang="en-US" smtClean="0"/>
          </a:p>
        </p:txBody>
      </p:sp>
      <p:sp>
        <p:nvSpPr>
          <p:cNvPr id="25605" name="Text Box 4"/>
          <p:cNvSpPr txBox="1">
            <a:spLocks noChangeArrowheads="1"/>
          </p:cNvSpPr>
          <p:nvPr/>
        </p:nvSpPr>
        <p:spPr bwMode="auto">
          <a:xfrm>
            <a:off x="739775" y="8061325"/>
            <a:ext cx="5659438" cy="93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00" tIns="48400" rIns="96800" bIns="48400" anchor="b">
            <a:spAutoFit/>
          </a:bodyPr>
          <a:lstStyle>
            <a:lvl1pPr marL="222250" indent="-222250" defTabSz="968375">
              <a:defRPr sz="2800">
                <a:solidFill>
                  <a:srgbClr val="FFFF00"/>
                </a:solidFill>
                <a:latin typeface="Verdana" pitchFamily="34" charset="0"/>
              </a:defRPr>
            </a:lvl1pPr>
            <a:lvl2pPr marL="742950" indent="-285750" defTabSz="968375">
              <a:defRPr sz="2800">
                <a:solidFill>
                  <a:srgbClr val="FFFF00"/>
                </a:solidFill>
                <a:latin typeface="Verdana" pitchFamily="34" charset="0"/>
              </a:defRPr>
            </a:lvl2pPr>
            <a:lvl3pPr marL="1143000" indent="-228600" defTabSz="968375">
              <a:defRPr sz="2800">
                <a:solidFill>
                  <a:srgbClr val="FFFF00"/>
                </a:solidFill>
                <a:latin typeface="Verdana" pitchFamily="34" charset="0"/>
              </a:defRPr>
            </a:lvl3pPr>
            <a:lvl4pPr marL="1600200" indent="-228600" defTabSz="968375">
              <a:defRPr sz="2800">
                <a:solidFill>
                  <a:srgbClr val="FFFF00"/>
                </a:solidFill>
                <a:latin typeface="Verdana" pitchFamily="34" charset="0"/>
              </a:defRPr>
            </a:lvl4pPr>
            <a:lvl5pPr marL="2057400" indent="-228600" defTabSz="968375">
              <a:defRPr sz="2800">
                <a:solidFill>
                  <a:srgbClr val="FFFF00"/>
                </a:solidFill>
                <a:latin typeface="Verdana" pitchFamily="34" charset="0"/>
              </a:defRPr>
            </a:lvl5pPr>
            <a:lvl6pPr marL="2514600" indent="-228600" algn="ctr" defTabSz="968375" eaLnBrk="0" fontAlgn="base" hangingPunct="0">
              <a:spcBef>
                <a:spcPct val="0"/>
              </a:spcBef>
              <a:spcAft>
                <a:spcPct val="0"/>
              </a:spcAft>
              <a:defRPr sz="2800">
                <a:solidFill>
                  <a:srgbClr val="FFFF00"/>
                </a:solidFill>
                <a:latin typeface="Verdana" pitchFamily="34" charset="0"/>
              </a:defRPr>
            </a:lvl6pPr>
            <a:lvl7pPr marL="2971800" indent="-228600" algn="ctr" defTabSz="968375" eaLnBrk="0" fontAlgn="base" hangingPunct="0">
              <a:spcBef>
                <a:spcPct val="0"/>
              </a:spcBef>
              <a:spcAft>
                <a:spcPct val="0"/>
              </a:spcAft>
              <a:defRPr sz="2800">
                <a:solidFill>
                  <a:srgbClr val="FFFF00"/>
                </a:solidFill>
                <a:latin typeface="Verdana" pitchFamily="34" charset="0"/>
              </a:defRPr>
            </a:lvl7pPr>
            <a:lvl8pPr marL="3429000" indent="-228600" algn="ctr" defTabSz="968375" eaLnBrk="0" fontAlgn="base" hangingPunct="0">
              <a:spcBef>
                <a:spcPct val="0"/>
              </a:spcBef>
              <a:spcAft>
                <a:spcPct val="0"/>
              </a:spcAft>
              <a:defRPr sz="2800">
                <a:solidFill>
                  <a:srgbClr val="FFFF00"/>
                </a:solidFill>
                <a:latin typeface="Verdana" pitchFamily="34" charset="0"/>
              </a:defRPr>
            </a:lvl8pPr>
            <a:lvl9pPr marL="3886200" indent="-228600" algn="ctr" defTabSz="968375" eaLnBrk="0" fontAlgn="base" hangingPunct="0">
              <a:spcBef>
                <a:spcPct val="0"/>
              </a:spcBef>
              <a:spcAft>
                <a:spcPct val="0"/>
              </a:spcAft>
              <a:defRPr sz="2800">
                <a:solidFill>
                  <a:srgbClr val="FFFF00"/>
                </a:solidFill>
                <a:latin typeface="Verdana" pitchFamily="34" charset="0"/>
              </a:defRPr>
            </a:lvl9pPr>
          </a:lstStyle>
          <a:p>
            <a:pPr algn="l" eaLnBrk="1" hangingPunct="1">
              <a:buFontTx/>
              <a:buAutoNum type="arabicPeriod" startAt="33"/>
            </a:pPr>
            <a:r>
              <a:rPr lang="en-US" sz="1000">
                <a:solidFill>
                  <a:schemeClr val="tx1"/>
                </a:solidFill>
                <a:latin typeface="Times" charset="0"/>
                <a:cs typeface="Arial" pitchFamily="34" charset="0"/>
              </a:rPr>
              <a:t>Chapple CR, Yamanishi T, Chess-Williams R. Muscarinic receptor subtypes and management of the overactive bladder. </a:t>
            </a:r>
            <a:r>
              <a:rPr lang="en-US" sz="1000" i="1">
                <a:solidFill>
                  <a:schemeClr val="tx1"/>
                </a:solidFill>
                <a:latin typeface="Times" charset="0"/>
                <a:cs typeface="Arial" pitchFamily="34" charset="0"/>
              </a:rPr>
              <a:t>Urology</a:t>
            </a:r>
            <a:r>
              <a:rPr lang="en-US" sz="1000">
                <a:solidFill>
                  <a:schemeClr val="tx1"/>
                </a:solidFill>
                <a:latin typeface="Times" charset="0"/>
                <a:cs typeface="Arial" pitchFamily="34" charset="0"/>
              </a:rPr>
              <a:t>. 2002;60(suppl 5A):82-89.</a:t>
            </a:r>
          </a:p>
          <a:p>
            <a:pPr algn="l" eaLnBrk="1" hangingPunct="1">
              <a:buFontTx/>
              <a:buAutoNum type="arabicPeriod" startAt="33"/>
            </a:pPr>
            <a:r>
              <a:rPr lang="en-US" sz="1000">
                <a:solidFill>
                  <a:schemeClr val="tx1"/>
                </a:solidFill>
                <a:latin typeface="Times" charset="0"/>
                <a:cs typeface="Arial" pitchFamily="34" charset="0"/>
              </a:rPr>
              <a:t>Caulfield MP. Muscarinic receptors—characterization, coupling and function. </a:t>
            </a:r>
            <a:r>
              <a:rPr lang="en-US" sz="1000" i="1">
                <a:solidFill>
                  <a:schemeClr val="tx1"/>
                </a:solidFill>
                <a:latin typeface="Times" charset="0"/>
                <a:cs typeface="Arial" pitchFamily="34" charset="0"/>
              </a:rPr>
              <a:t>Pharmacol Ther.</a:t>
            </a:r>
            <a:r>
              <a:rPr lang="en-US" sz="1000">
                <a:solidFill>
                  <a:schemeClr val="tx1"/>
                </a:solidFill>
                <a:latin typeface="Times" charset="0"/>
                <a:cs typeface="Arial" pitchFamily="34" charset="0"/>
              </a:rPr>
              <a:t> 1993;58:319-379.</a:t>
            </a:r>
          </a:p>
          <a:p>
            <a:pPr algn="l" eaLnBrk="1" hangingPunct="1">
              <a:buFontTx/>
              <a:buAutoNum type="arabicPeriod" startAt="33"/>
            </a:pPr>
            <a:r>
              <a:rPr lang="en-US" sz="1000">
                <a:solidFill>
                  <a:schemeClr val="tx1"/>
                </a:solidFill>
                <a:latin typeface="Times" charset="0"/>
                <a:cs typeface="Arial" pitchFamily="34" charset="0"/>
              </a:rPr>
              <a:t>Parkman HP, Pagano AP, Ryan JP. Subtypes of muscarinic receptors regulating gallbladder cholinergic contractions. </a:t>
            </a:r>
            <a:r>
              <a:rPr lang="en-US" sz="1000" i="1">
                <a:solidFill>
                  <a:schemeClr val="tx1"/>
                </a:solidFill>
                <a:latin typeface="Times" charset="0"/>
                <a:cs typeface="Arial" pitchFamily="34" charset="0"/>
              </a:rPr>
              <a:t>Am J Physiol Gastrointest Liver Physiol</a:t>
            </a:r>
            <a:r>
              <a:rPr lang="en-US" sz="1000">
                <a:solidFill>
                  <a:schemeClr val="tx1"/>
                </a:solidFill>
                <a:latin typeface="Times" charset="0"/>
                <a:cs typeface="Arial" pitchFamily="34" charset="0"/>
              </a:rPr>
              <a:t>. 1999;39:G1243-G1250.</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fld id="{D76C4AB3-1A6C-4924-8EE0-F28A1835A52C}" type="slidenum">
              <a:rPr lang="en-US" sz="1200" smtClean="0">
                <a:solidFill>
                  <a:schemeClr val="tx1"/>
                </a:solidFill>
                <a:latin typeface="Arial" pitchFamily="34" charset="0"/>
                <a:ea typeface="MS PGothic" pitchFamily="34" charset="-128"/>
              </a:rPr>
              <a:pPr/>
              <a:t>8</a:t>
            </a:fld>
            <a:endParaRPr lang="en-US" sz="1200" smtClean="0">
              <a:solidFill>
                <a:schemeClr val="tx1"/>
              </a:solidFill>
              <a:latin typeface="Arial" pitchFamily="34" charset="0"/>
              <a:ea typeface="MS PGothic" pitchFamily="34" charset="-128"/>
            </a:endParaRPr>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nl-NL" smtClean="0">
              <a:latin typeface="Arial" pitchFamily="34" charset="0"/>
              <a:ea typeface="MS PGothic" pitchFamily="34"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jdelijke aanduiding voor dia-afbeelding 1"/>
          <p:cNvSpPr>
            <a:spLocks noGrp="1" noRot="1" noChangeAspect="1" noTextEdit="1"/>
          </p:cNvSpPr>
          <p:nvPr>
            <p:ph type="sldImg"/>
          </p:nvPr>
        </p:nvSpPr>
        <p:spPr>
          <a:ln/>
        </p:spPr>
      </p:sp>
      <p:sp>
        <p:nvSpPr>
          <p:cNvPr id="27651" name="Tijdelijke aanduiding voor notiti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nl-NL" smtClean="0"/>
          </a:p>
        </p:txBody>
      </p:sp>
      <p:sp>
        <p:nvSpPr>
          <p:cNvPr id="27652" name="Tijdelijke aanduiding voor dianumm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fld id="{A80486E8-B65D-42AE-99D4-602037DC40A6}" type="slidenum">
              <a:rPr lang="en-GB" sz="1200" smtClean="0">
                <a:solidFill>
                  <a:schemeClr val="tx1"/>
                </a:solidFill>
                <a:latin typeface="Times New Roman" pitchFamily="18" charset="0"/>
              </a:rPr>
              <a:pPr/>
              <a:t>9</a:t>
            </a:fld>
            <a:endParaRPr lang="en-GB" sz="1200" smtClean="0">
              <a:solidFill>
                <a:schemeClr val="tx1"/>
              </a:solidFill>
              <a:latin typeface="Times New Roman"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fld id="{15DF8EBC-B54F-4EE1-9F55-A471C5C8FD14}" type="slidenum">
              <a:rPr lang="en-US" sz="1200" smtClean="0">
                <a:solidFill>
                  <a:srgbClr val="000000"/>
                </a:solidFill>
                <a:latin typeface="Times New Roman" pitchFamily="18" charset="0"/>
              </a:rPr>
              <a:pPr/>
              <a:t>11</a:t>
            </a:fld>
            <a:endParaRPr lang="en-US" sz="1200" smtClean="0">
              <a:solidFill>
                <a:srgbClr val="000000"/>
              </a:solidFill>
              <a:latin typeface="Times New Roman" pitchFamily="18" charset="0"/>
            </a:endParaRPr>
          </a:p>
        </p:txBody>
      </p:sp>
      <p:sp>
        <p:nvSpPr>
          <p:cNvPr id="28675" name="Rectangle 7"/>
          <p:cNvSpPr txBox="1">
            <a:spLocks noGrp="1" noChangeArrowheads="1"/>
          </p:cNvSpPr>
          <p:nvPr/>
        </p:nvSpPr>
        <p:spPr bwMode="auto">
          <a:xfrm>
            <a:off x="3883025" y="8685213"/>
            <a:ext cx="29733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7" tIns="45714" rIns="91427" bIns="45714" anchor="b"/>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algn="r"/>
            <a:fld id="{00AE447D-450B-4587-8BE5-59D40451FEF3}" type="slidenum">
              <a:rPr lang="en-US" sz="1200">
                <a:solidFill>
                  <a:srgbClr val="000000"/>
                </a:solidFill>
                <a:ea typeface="ヒラギノ角ゴ Pro W3"/>
                <a:cs typeface="Arial" pitchFamily="34" charset="0"/>
              </a:rPr>
              <a:pPr algn="r"/>
              <a:t>11</a:t>
            </a:fld>
            <a:endParaRPr lang="en-US" sz="1200">
              <a:solidFill>
                <a:srgbClr val="000000"/>
              </a:solidFill>
              <a:ea typeface="ヒラギノ角ゴ Pro W3"/>
              <a:cs typeface="Arial" pitchFamily="34" charset="0"/>
            </a:endParaRPr>
          </a:p>
        </p:txBody>
      </p:sp>
      <p:sp>
        <p:nvSpPr>
          <p:cNvPr id="28676" name="Rectangle 2"/>
          <p:cNvSpPr>
            <a:spLocks noGrp="1" noRot="1" noChangeAspect="1" noChangeArrowheads="1" noTextEdit="1"/>
          </p:cNvSpPr>
          <p:nvPr>
            <p:ph type="sldImg"/>
          </p:nvPr>
        </p:nvSpPr>
        <p:spPr>
          <a:ln/>
        </p:spPr>
      </p:sp>
      <p:sp>
        <p:nvSpPr>
          <p:cNvPr id="2867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ea typeface="ヒラギノ角ゴ Pro W3"/>
                <a:cs typeface="ヒラギノ角ゴ Pro W3"/>
              </a:rPr>
              <a:t>Here is the summary from Full Analysis Set (FAS).</a:t>
            </a:r>
          </a:p>
          <a:p>
            <a:pPr eaLnBrk="1" hangingPunct="1"/>
            <a:r>
              <a:rPr lang="en-US" smtClean="0">
                <a:ea typeface="ヒラギノ角ゴ Pro W3"/>
                <a:cs typeface="ヒラギノ角ゴ Pro W3"/>
              </a:rPr>
              <a:t>            </a:t>
            </a:r>
            <a:r>
              <a:rPr lang="nl-NL" b="1" smtClean="0">
                <a:ea typeface="ヒラギノ角ゴ Pro W3"/>
                <a:cs typeface="ヒラギノ角ゴ Pro W3"/>
              </a:rPr>
              <a:t>mirabegron  50 mg         mirabegron  100 mg         tolterodine 4 mg</a:t>
            </a:r>
            <a:endParaRPr lang="en-US" smtClean="0">
              <a:ea typeface="ヒラギノ角ゴ Pro W3"/>
              <a:cs typeface="ヒラギノ角ゴ Pro W3"/>
            </a:endParaRPr>
          </a:p>
          <a:p>
            <a:pPr eaLnBrk="1" hangingPunct="1"/>
            <a:r>
              <a:rPr lang="en-US" smtClean="0">
                <a:ea typeface="ヒラギノ角ゴ Pro W3"/>
                <a:cs typeface="ヒラギノ角ゴ Pro W3"/>
              </a:rPr>
              <a:t>FAS N              789                               802                               791</a:t>
            </a:r>
          </a:p>
          <a:p>
            <a:pPr eaLnBrk="1" hangingPunct="1"/>
            <a:r>
              <a:rPr lang="en-US" smtClean="0">
                <a:ea typeface="ヒラギノ角ゴ Pro W3"/>
                <a:cs typeface="ヒラギノ角ゴ Pro W3"/>
              </a:rPr>
              <a:t>Dropout             160 (20.3%)                   157 (19.6%)                   170 (21.5%)</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fld id="{367980CB-8675-45C8-BB25-D4E202CFBD0F}" type="slidenum">
              <a:rPr lang="en-GB" sz="1200" smtClean="0">
                <a:solidFill>
                  <a:schemeClr val="tx1"/>
                </a:solidFill>
                <a:latin typeface="Times New Roman" pitchFamily="18" charset="0"/>
              </a:rPr>
              <a:pPr/>
              <a:t>16</a:t>
            </a:fld>
            <a:endParaRPr lang="en-GB" sz="1200" smtClean="0">
              <a:solidFill>
                <a:schemeClr val="tx1"/>
              </a:solidFill>
              <a:latin typeface="Times New Roman" pitchFamily="18" charset="0"/>
            </a:endParaRPr>
          </a:p>
        </p:txBody>
      </p:sp>
      <p:sp>
        <p:nvSpPr>
          <p:cNvPr id="29699" name="Rectangle 2"/>
          <p:cNvSpPr>
            <a:spLocks noChangeArrowheads="1" noTextEdit="1"/>
          </p:cNvSpPr>
          <p:nvPr>
            <p:ph type="sldImg"/>
          </p:nvPr>
        </p:nvSpPr>
        <p:spPr>
          <a:ln/>
        </p:spPr>
      </p:sp>
      <p:sp>
        <p:nvSpPr>
          <p:cNvPr id="297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 y="-9525"/>
            <a:ext cx="4664075"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68825" y="-9525"/>
            <a:ext cx="4584700"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86313" y="0"/>
            <a:ext cx="4127500" cy="86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ctrTitle"/>
          </p:nvPr>
        </p:nvSpPr>
        <p:spPr>
          <a:xfrm>
            <a:off x="685800" y="2130425"/>
            <a:ext cx="7772400" cy="1470025"/>
          </a:xfrm>
        </p:spPr>
        <p:txBody>
          <a:bodyPr/>
          <a:lstStyle/>
          <a:p>
            <a:r>
              <a:rPr lang="nl-NL" smtClean="0"/>
              <a:t>Klik om de stijl te bewerken</a:t>
            </a:r>
            <a:endParaRPr lang="nl-NL" dirty="0"/>
          </a:p>
        </p:txBody>
      </p:sp>
      <p:sp>
        <p:nvSpPr>
          <p:cNvPr id="3" name="Ondertitel 2"/>
          <p:cNvSpPr>
            <a:spLocks noGrp="1"/>
          </p:cNvSpPr>
          <p:nvPr>
            <p:ph type="subTitle" idx="1"/>
          </p:nvPr>
        </p:nvSpPr>
        <p:spPr>
          <a:xfrm>
            <a:off x="1371600" y="3886200"/>
            <a:ext cx="6400800" cy="1752600"/>
          </a:xfrm>
        </p:spPr>
        <p:txBody>
          <a:bodyPr/>
          <a:lstStyle>
            <a:lvl1pPr marL="0" indent="0" algn="ctr">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smtClean="0"/>
              <a:t>Klik om het opmaakprofiel van de modelondertitel te bewerken</a:t>
            </a:r>
            <a:endParaRPr lang="nl-NL" dirty="0"/>
          </a:p>
        </p:txBody>
      </p:sp>
      <p:sp>
        <p:nvSpPr>
          <p:cNvPr id="7" name="Tijdelijke aanduiding voor datum 3"/>
          <p:cNvSpPr>
            <a:spLocks noGrp="1"/>
          </p:cNvSpPr>
          <p:nvPr>
            <p:ph type="dt" sz="half" idx="10"/>
          </p:nvPr>
        </p:nvSpPr>
        <p:spPr/>
        <p:txBody>
          <a:bodyPr/>
          <a:lstStyle>
            <a:lvl1pPr>
              <a:defRPr/>
            </a:lvl1pPr>
          </a:lstStyle>
          <a:p>
            <a:pPr>
              <a:defRPr/>
            </a:pPr>
            <a:r>
              <a:rPr lang="nl-NL"/>
              <a:t>2-12-2008</a:t>
            </a:r>
          </a:p>
        </p:txBody>
      </p:sp>
      <p:sp>
        <p:nvSpPr>
          <p:cNvPr id="8" name="Tijdelijke aanduiding voor voettekst 4"/>
          <p:cNvSpPr>
            <a:spLocks noGrp="1"/>
          </p:cNvSpPr>
          <p:nvPr>
            <p:ph type="ftr" sz="quarter" idx="11"/>
          </p:nvPr>
        </p:nvSpPr>
        <p:spPr/>
        <p:txBody>
          <a:bodyPr/>
          <a:lstStyle>
            <a:lvl1pPr>
              <a:defRPr/>
            </a:lvl1pPr>
          </a:lstStyle>
          <a:p>
            <a:pPr>
              <a:defRPr/>
            </a:pPr>
            <a:endParaRPr lang="nl-NL"/>
          </a:p>
        </p:txBody>
      </p:sp>
      <p:sp>
        <p:nvSpPr>
          <p:cNvPr id="9" name="Tijdelijke aanduiding voor dianummer 5"/>
          <p:cNvSpPr>
            <a:spLocks noGrp="1"/>
          </p:cNvSpPr>
          <p:nvPr>
            <p:ph type="sldNum" sz="quarter" idx="12"/>
          </p:nvPr>
        </p:nvSpPr>
        <p:spPr/>
        <p:txBody>
          <a:bodyPr/>
          <a:lstStyle>
            <a:lvl1pPr>
              <a:defRPr/>
            </a:lvl1pPr>
          </a:lstStyle>
          <a:p>
            <a:pPr>
              <a:defRPr/>
            </a:pPr>
            <a:fld id="{E46EE8E6-1A67-4386-918F-3DC770A24ED0}" type="slidenum">
              <a:rPr lang="nl-NL"/>
              <a:pPr>
                <a:defRPr/>
              </a:pPr>
              <a:t>‹#›</a:t>
            </a:fld>
            <a:endParaRPr lang="nl-NL"/>
          </a:p>
        </p:txBody>
      </p:sp>
    </p:spTree>
    <p:extLst>
      <p:ext uri="{BB962C8B-B14F-4D97-AF65-F5344CB8AC3E}">
        <p14:creationId xmlns:p14="http://schemas.microsoft.com/office/powerpoint/2010/main" val="28889661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nl-NL" smtClean="0"/>
              <a:t>Klik om de stijl te bewerken</a:t>
            </a:r>
            <a:endParaRPr lang="nl-NL"/>
          </a:p>
        </p:txBody>
      </p:sp>
      <p:sp>
        <p:nvSpPr>
          <p:cNvPr id="3" name="Tijdelijke aanduiding voor afbeelding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nl-NL" noProof="0" smtClean="0"/>
              <a:t>Klik op het pictogram als u een afbeelding wilt toevoegen</a:t>
            </a:r>
            <a:endParaRPr lang="nl-NL" noProof="0"/>
          </a:p>
        </p:txBody>
      </p:sp>
      <p:sp>
        <p:nvSpPr>
          <p:cNvPr id="4" name="Tijdelijke aanduiding vo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
        <p:nvSpPr>
          <p:cNvPr id="5" name="Tijdelijke aanduiding voor datum 3"/>
          <p:cNvSpPr>
            <a:spLocks noGrp="1"/>
          </p:cNvSpPr>
          <p:nvPr>
            <p:ph type="dt" sz="half" idx="10"/>
          </p:nvPr>
        </p:nvSpPr>
        <p:spPr/>
        <p:txBody>
          <a:bodyPr/>
          <a:lstStyle>
            <a:lvl1pPr>
              <a:defRPr/>
            </a:lvl1pPr>
          </a:lstStyle>
          <a:p>
            <a:pPr>
              <a:defRPr/>
            </a:pPr>
            <a:r>
              <a:rPr lang="nl-NL"/>
              <a:t>2-12-2008</a:t>
            </a:r>
            <a:endParaRPr lang="nl-NL" dirty="0"/>
          </a:p>
        </p:txBody>
      </p:sp>
      <p:sp>
        <p:nvSpPr>
          <p:cNvPr id="6" name="Tijdelijke aanduiding voor voettekst 4"/>
          <p:cNvSpPr>
            <a:spLocks noGrp="1"/>
          </p:cNvSpPr>
          <p:nvPr>
            <p:ph type="ftr" sz="quarter" idx="11"/>
          </p:nvPr>
        </p:nvSpPr>
        <p:spPr/>
        <p:txBody>
          <a:bodyPr/>
          <a:lstStyle>
            <a:lvl1pPr>
              <a:defRPr/>
            </a:lvl1pPr>
          </a:lstStyle>
          <a:p>
            <a:pPr>
              <a:defRPr/>
            </a:pPr>
            <a:r>
              <a:rPr lang="nl-NL"/>
              <a:t>UMC St Radboud </a:t>
            </a:r>
          </a:p>
        </p:txBody>
      </p:sp>
      <p:sp>
        <p:nvSpPr>
          <p:cNvPr id="7" name="Tijdelijke aanduiding voor dianummer 5"/>
          <p:cNvSpPr>
            <a:spLocks noGrp="1"/>
          </p:cNvSpPr>
          <p:nvPr>
            <p:ph type="sldNum" sz="quarter" idx="12"/>
          </p:nvPr>
        </p:nvSpPr>
        <p:spPr/>
        <p:txBody>
          <a:bodyPr/>
          <a:lstStyle>
            <a:lvl1pPr>
              <a:defRPr/>
            </a:lvl1pPr>
          </a:lstStyle>
          <a:p>
            <a:pPr>
              <a:defRPr/>
            </a:pPr>
            <a:fld id="{F5986FCA-5EA7-4B68-AC1F-47ABA752D5ED}" type="slidenum">
              <a:rPr lang="nl-NL"/>
              <a:pPr>
                <a:defRPr/>
              </a:pPr>
              <a:t>‹#›</a:t>
            </a:fld>
            <a:endParaRPr lang="nl-NL" dirty="0"/>
          </a:p>
        </p:txBody>
      </p:sp>
    </p:spTree>
    <p:extLst>
      <p:ext uri="{BB962C8B-B14F-4D97-AF65-F5344CB8AC3E}">
        <p14:creationId xmlns:p14="http://schemas.microsoft.com/office/powerpoint/2010/main" val="12458210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verticale tekst 2"/>
          <p:cNvSpPr>
            <a:spLocks noGrp="1"/>
          </p:cNvSpPr>
          <p:nvPr>
            <p:ph type="body" orient="vert" idx="1"/>
          </p:nvPr>
        </p:nvSpPr>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lvl1pPr>
              <a:defRPr/>
            </a:lvl1pPr>
          </a:lstStyle>
          <a:p>
            <a:pPr>
              <a:defRPr/>
            </a:pPr>
            <a:r>
              <a:rPr lang="nl-NL"/>
              <a:t>2-12-2008</a:t>
            </a:r>
            <a:endParaRPr lang="nl-NL" dirty="0"/>
          </a:p>
        </p:txBody>
      </p:sp>
      <p:sp>
        <p:nvSpPr>
          <p:cNvPr id="5" name="Tijdelijke aanduiding voor voettekst 4"/>
          <p:cNvSpPr>
            <a:spLocks noGrp="1"/>
          </p:cNvSpPr>
          <p:nvPr>
            <p:ph type="ftr" sz="quarter" idx="11"/>
          </p:nvPr>
        </p:nvSpPr>
        <p:spPr/>
        <p:txBody>
          <a:bodyPr/>
          <a:lstStyle>
            <a:lvl1pPr>
              <a:defRPr/>
            </a:lvl1pPr>
          </a:lstStyle>
          <a:p>
            <a:pPr>
              <a:defRPr/>
            </a:pPr>
            <a:r>
              <a:rPr lang="nl-NL"/>
              <a:t>UMC St Radboud </a:t>
            </a:r>
          </a:p>
        </p:txBody>
      </p:sp>
      <p:sp>
        <p:nvSpPr>
          <p:cNvPr id="6" name="Tijdelijke aanduiding voor dianummer 5"/>
          <p:cNvSpPr>
            <a:spLocks noGrp="1"/>
          </p:cNvSpPr>
          <p:nvPr>
            <p:ph type="sldNum" sz="quarter" idx="12"/>
          </p:nvPr>
        </p:nvSpPr>
        <p:spPr/>
        <p:txBody>
          <a:bodyPr/>
          <a:lstStyle>
            <a:lvl1pPr>
              <a:defRPr/>
            </a:lvl1pPr>
          </a:lstStyle>
          <a:p>
            <a:pPr>
              <a:defRPr/>
            </a:pPr>
            <a:fld id="{A04CF0DC-1385-4E3D-9CB3-DF596143886C}" type="slidenum">
              <a:rPr lang="nl-NL"/>
              <a:pPr>
                <a:defRPr/>
              </a:pPr>
              <a:t>‹#›</a:t>
            </a:fld>
            <a:endParaRPr lang="nl-NL" dirty="0"/>
          </a:p>
        </p:txBody>
      </p:sp>
    </p:spTree>
    <p:extLst>
      <p:ext uri="{BB962C8B-B14F-4D97-AF65-F5344CB8AC3E}">
        <p14:creationId xmlns:p14="http://schemas.microsoft.com/office/powerpoint/2010/main" val="35616060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629400" y="274638"/>
            <a:ext cx="2057400" cy="5851525"/>
          </a:xfrm>
        </p:spPr>
        <p:txBody>
          <a:bodyPr vert="eaVert"/>
          <a:lstStyle/>
          <a:p>
            <a:r>
              <a:rPr lang="nl-NL" smtClean="0"/>
              <a:t>Klik om de stijl te bewerken</a:t>
            </a:r>
            <a:endParaRPr lang="nl-NL"/>
          </a:p>
        </p:txBody>
      </p:sp>
      <p:sp>
        <p:nvSpPr>
          <p:cNvPr id="3" name="Tijdelijke aanduiding voor verticale tekst 2"/>
          <p:cNvSpPr>
            <a:spLocks noGrp="1"/>
          </p:cNvSpPr>
          <p:nvPr>
            <p:ph type="body" orient="vert" idx="1"/>
          </p:nvPr>
        </p:nvSpPr>
        <p:spPr>
          <a:xfrm>
            <a:off x="457200" y="274638"/>
            <a:ext cx="6019800" cy="5851525"/>
          </a:xfrm>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lvl1pPr>
              <a:defRPr/>
            </a:lvl1pPr>
          </a:lstStyle>
          <a:p>
            <a:pPr>
              <a:defRPr/>
            </a:pPr>
            <a:r>
              <a:rPr lang="nl-NL"/>
              <a:t>2-12-2008</a:t>
            </a:r>
            <a:endParaRPr lang="nl-NL" dirty="0"/>
          </a:p>
        </p:txBody>
      </p:sp>
      <p:sp>
        <p:nvSpPr>
          <p:cNvPr id="5" name="Tijdelijke aanduiding voor voettekst 4"/>
          <p:cNvSpPr>
            <a:spLocks noGrp="1"/>
          </p:cNvSpPr>
          <p:nvPr>
            <p:ph type="ftr" sz="quarter" idx="11"/>
          </p:nvPr>
        </p:nvSpPr>
        <p:spPr/>
        <p:txBody>
          <a:bodyPr/>
          <a:lstStyle>
            <a:lvl1pPr>
              <a:defRPr/>
            </a:lvl1pPr>
          </a:lstStyle>
          <a:p>
            <a:pPr>
              <a:defRPr/>
            </a:pPr>
            <a:r>
              <a:rPr lang="nl-NL"/>
              <a:t>UMC St Radboud </a:t>
            </a:r>
          </a:p>
        </p:txBody>
      </p:sp>
      <p:sp>
        <p:nvSpPr>
          <p:cNvPr id="6" name="Tijdelijke aanduiding voor dianummer 5"/>
          <p:cNvSpPr>
            <a:spLocks noGrp="1"/>
          </p:cNvSpPr>
          <p:nvPr>
            <p:ph type="sldNum" sz="quarter" idx="12"/>
          </p:nvPr>
        </p:nvSpPr>
        <p:spPr/>
        <p:txBody>
          <a:bodyPr/>
          <a:lstStyle>
            <a:lvl1pPr>
              <a:defRPr/>
            </a:lvl1pPr>
          </a:lstStyle>
          <a:p>
            <a:pPr>
              <a:defRPr/>
            </a:pPr>
            <a:fld id="{B6D4FBED-6F9C-4952-B355-04CC816E4C0F}" type="slidenum">
              <a:rPr lang="nl-NL"/>
              <a:pPr>
                <a:defRPr/>
              </a:pPr>
              <a:t>‹#›</a:t>
            </a:fld>
            <a:endParaRPr lang="nl-NL" dirty="0"/>
          </a:p>
        </p:txBody>
      </p:sp>
    </p:spTree>
    <p:extLst>
      <p:ext uri="{BB962C8B-B14F-4D97-AF65-F5344CB8AC3E}">
        <p14:creationId xmlns:p14="http://schemas.microsoft.com/office/powerpoint/2010/main" val="17864618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1_Sectiekop">
    <p:spTree>
      <p:nvGrpSpPr>
        <p:cNvPr id="1" name=""/>
        <p:cNvGrpSpPr/>
        <p:nvPr/>
      </p:nvGrpSpPr>
      <p:grpSpPr>
        <a:xfrm>
          <a:off x="0" y="0"/>
          <a:ext cx="0" cy="0"/>
          <a:chOff x="0" y="0"/>
          <a:chExt cx="0" cy="0"/>
        </a:xfrm>
      </p:grpSpPr>
      <p:sp>
        <p:nvSpPr>
          <p:cNvPr id="2" name="Tijdelijke aanduiding voor datum 3"/>
          <p:cNvSpPr>
            <a:spLocks noGrp="1"/>
          </p:cNvSpPr>
          <p:nvPr>
            <p:ph type="dt" sz="half" idx="10"/>
          </p:nvPr>
        </p:nvSpPr>
        <p:spPr/>
        <p:txBody>
          <a:bodyPr/>
          <a:lstStyle>
            <a:lvl1pPr>
              <a:defRPr/>
            </a:lvl1pPr>
          </a:lstStyle>
          <a:p>
            <a:pPr>
              <a:defRPr/>
            </a:pPr>
            <a:r>
              <a:rPr lang="nl-NL"/>
              <a:t>2-12-2008</a:t>
            </a:r>
            <a:endParaRPr lang="nl-NL" dirty="0"/>
          </a:p>
        </p:txBody>
      </p:sp>
      <p:sp>
        <p:nvSpPr>
          <p:cNvPr id="3" name="Tijdelijke aanduiding voor voettekst 4"/>
          <p:cNvSpPr>
            <a:spLocks noGrp="1"/>
          </p:cNvSpPr>
          <p:nvPr>
            <p:ph type="ftr" sz="quarter" idx="11"/>
          </p:nvPr>
        </p:nvSpPr>
        <p:spPr/>
        <p:txBody>
          <a:bodyPr/>
          <a:lstStyle>
            <a:lvl1pPr>
              <a:defRPr/>
            </a:lvl1pPr>
          </a:lstStyle>
          <a:p>
            <a:pPr>
              <a:defRPr/>
            </a:pPr>
            <a:r>
              <a:rPr lang="nl-NL"/>
              <a:t>UMC St Radboud </a:t>
            </a:r>
          </a:p>
        </p:txBody>
      </p:sp>
      <p:sp>
        <p:nvSpPr>
          <p:cNvPr id="4" name="Tijdelijke aanduiding voor dianummer 5"/>
          <p:cNvSpPr>
            <a:spLocks noGrp="1"/>
          </p:cNvSpPr>
          <p:nvPr>
            <p:ph type="sldNum" sz="quarter" idx="12"/>
          </p:nvPr>
        </p:nvSpPr>
        <p:spPr/>
        <p:txBody>
          <a:bodyPr/>
          <a:lstStyle>
            <a:lvl1pPr>
              <a:defRPr/>
            </a:lvl1pPr>
          </a:lstStyle>
          <a:p>
            <a:pPr>
              <a:defRPr/>
            </a:pPr>
            <a:fld id="{D9CDB0B2-AE60-4B7E-A534-B51F46686AE8}" type="slidenum">
              <a:rPr lang="nl-NL"/>
              <a:pPr>
                <a:defRPr/>
              </a:pPr>
              <a:t>‹#›</a:t>
            </a:fld>
            <a:endParaRPr lang="nl-NL" dirty="0"/>
          </a:p>
        </p:txBody>
      </p:sp>
    </p:spTree>
    <p:extLst>
      <p:ext uri="{BB962C8B-B14F-4D97-AF65-F5344CB8AC3E}">
        <p14:creationId xmlns:p14="http://schemas.microsoft.com/office/powerpoint/2010/main" val="6408333"/>
      </p:ext>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idx="1"/>
          </p:nvPr>
        </p:nvSpPr>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lvl1pPr>
              <a:defRPr/>
            </a:lvl1pPr>
          </a:lstStyle>
          <a:p>
            <a:pPr>
              <a:defRPr/>
            </a:pPr>
            <a:r>
              <a:rPr lang="nl-NL"/>
              <a:t>2-12-2008</a:t>
            </a:r>
            <a:endParaRPr lang="nl-NL" dirty="0"/>
          </a:p>
        </p:txBody>
      </p:sp>
      <p:sp>
        <p:nvSpPr>
          <p:cNvPr id="5" name="Tijdelijke aanduiding voor voettekst 4"/>
          <p:cNvSpPr>
            <a:spLocks noGrp="1"/>
          </p:cNvSpPr>
          <p:nvPr>
            <p:ph type="ftr" sz="quarter" idx="11"/>
          </p:nvPr>
        </p:nvSpPr>
        <p:spPr/>
        <p:txBody>
          <a:bodyPr/>
          <a:lstStyle>
            <a:lvl1pPr>
              <a:defRPr/>
            </a:lvl1pPr>
          </a:lstStyle>
          <a:p>
            <a:pPr>
              <a:defRPr/>
            </a:pPr>
            <a:r>
              <a:rPr lang="nl-NL"/>
              <a:t>UMC St Radboud </a:t>
            </a:r>
          </a:p>
        </p:txBody>
      </p:sp>
      <p:sp>
        <p:nvSpPr>
          <p:cNvPr id="6" name="Tijdelijke aanduiding voor dianummer 5"/>
          <p:cNvSpPr>
            <a:spLocks noGrp="1"/>
          </p:cNvSpPr>
          <p:nvPr>
            <p:ph type="sldNum" sz="quarter" idx="12"/>
          </p:nvPr>
        </p:nvSpPr>
        <p:spPr/>
        <p:txBody>
          <a:bodyPr/>
          <a:lstStyle>
            <a:lvl1pPr>
              <a:defRPr/>
            </a:lvl1pPr>
          </a:lstStyle>
          <a:p>
            <a:pPr>
              <a:defRPr/>
            </a:pPr>
            <a:fld id="{731191AA-81C7-449F-8B6B-2FAE838A26E6}" type="slidenum">
              <a:rPr lang="nl-NL"/>
              <a:pPr>
                <a:defRPr/>
              </a:pPr>
              <a:t>‹#›</a:t>
            </a:fld>
            <a:endParaRPr lang="nl-NL" dirty="0"/>
          </a:p>
        </p:txBody>
      </p:sp>
    </p:spTree>
    <p:extLst>
      <p:ext uri="{BB962C8B-B14F-4D97-AF65-F5344CB8AC3E}">
        <p14:creationId xmlns:p14="http://schemas.microsoft.com/office/powerpoint/2010/main" val="38637544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ekop">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0" y="-6350"/>
            <a:ext cx="9169400" cy="688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jdelijke aanduiding voor datum 3"/>
          <p:cNvSpPr>
            <a:spLocks noGrp="1"/>
          </p:cNvSpPr>
          <p:nvPr>
            <p:ph type="dt" sz="half" idx="10"/>
          </p:nvPr>
        </p:nvSpPr>
        <p:spPr/>
        <p:txBody>
          <a:bodyPr/>
          <a:lstStyle>
            <a:lvl1pPr>
              <a:defRPr/>
            </a:lvl1pPr>
          </a:lstStyle>
          <a:p>
            <a:pPr>
              <a:defRPr/>
            </a:pPr>
            <a:r>
              <a:rPr lang="nl-NL"/>
              <a:t>2-12-2008</a:t>
            </a:r>
            <a:endParaRPr lang="nl-NL" dirty="0"/>
          </a:p>
        </p:txBody>
      </p:sp>
      <p:sp>
        <p:nvSpPr>
          <p:cNvPr id="4" name="Tijdelijke aanduiding voor voettekst 4"/>
          <p:cNvSpPr>
            <a:spLocks noGrp="1"/>
          </p:cNvSpPr>
          <p:nvPr>
            <p:ph type="ftr" sz="quarter" idx="11"/>
          </p:nvPr>
        </p:nvSpPr>
        <p:spPr/>
        <p:txBody>
          <a:bodyPr/>
          <a:lstStyle>
            <a:lvl1pPr>
              <a:defRPr/>
            </a:lvl1pPr>
          </a:lstStyle>
          <a:p>
            <a:pPr>
              <a:defRPr/>
            </a:pPr>
            <a:r>
              <a:rPr lang="nl-NL"/>
              <a:t>UMC St Radboud </a:t>
            </a:r>
          </a:p>
        </p:txBody>
      </p:sp>
      <p:sp>
        <p:nvSpPr>
          <p:cNvPr id="5" name="Tijdelijke aanduiding voor dianummer 5"/>
          <p:cNvSpPr>
            <a:spLocks noGrp="1"/>
          </p:cNvSpPr>
          <p:nvPr>
            <p:ph type="sldNum" sz="quarter" idx="12"/>
          </p:nvPr>
        </p:nvSpPr>
        <p:spPr/>
        <p:txBody>
          <a:bodyPr/>
          <a:lstStyle>
            <a:lvl1pPr>
              <a:defRPr/>
            </a:lvl1pPr>
          </a:lstStyle>
          <a:p>
            <a:pPr>
              <a:defRPr/>
            </a:pPr>
            <a:fld id="{81A4A540-B800-4560-A768-4C3851964199}" type="slidenum">
              <a:rPr lang="nl-NL"/>
              <a:pPr>
                <a:defRPr/>
              </a:pPr>
              <a:t>‹#›</a:t>
            </a:fld>
            <a:endParaRPr lang="nl-NL" dirty="0"/>
          </a:p>
        </p:txBody>
      </p:sp>
    </p:spTree>
    <p:extLst>
      <p:ext uri="{BB962C8B-B14F-4D97-AF65-F5344CB8AC3E}">
        <p14:creationId xmlns:p14="http://schemas.microsoft.com/office/powerpoint/2010/main" val="3997236472"/>
      </p:ext>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2_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nl-NL" smtClean="0"/>
              <a:t>Klik om de stijl te bewerken</a:t>
            </a:r>
            <a:endParaRPr lang="nl-NL"/>
          </a:p>
        </p:txBody>
      </p:sp>
      <p:sp>
        <p:nvSpPr>
          <p:cNvPr id="3" name="Tijdelijke aanduiding voor teks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Klik om de modelstijlen te bewerken</a:t>
            </a:r>
          </a:p>
        </p:txBody>
      </p:sp>
      <p:sp>
        <p:nvSpPr>
          <p:cNvPr id="4" name="Tijdelijke aanduiding voor datum 3"/>
          <p:cNvSpPr>
            <a:spLocks noGrp="1"/>
          </p:cNvSpPr>
          <p:nvPr>
            <p:ph type="dt" sz="half" idx="10"/>
          </p:nvPr>
        </p:nvSpPr>
        <p:spPr/>
        <p:txBody>
          <a:bodyPr/>
          <a:lstStyle>
            <a:lvl1pPr>
              <a:defRPr/>
            </a:lvl1pPr>
          </a:lstStyle>
          <a:p>
            <a:pPr>
              <a:defRPr/>
            </a:pPr>
            <a:r>
              <a:rPr lang="nl-NL"/>
              <a:t>2-12-2008</a:t>
            </a:r>
            <a:endParaRPr lang="nl-NL" dirty="0"/>
          </a:p>
        </p:txBody>
      </p:sp>
      <p:sp>
        <p:nvSpPr>
          <p:cNvPr id="5" name="Tijdelijke aanduiding voor voettekst 4"/>
          <p:cNvSpPr>
            <a:spLocks noGrp="1"/>
          </p:cNvSpPr>
          <p:nvPr>
            <p:ph type="ftr" sz="quarter" idx="11"/>
          </p:nvPr>
        </p:nvSpPr>
        <p:spPr/>
        <p:txBody>
          <a:bodyPr/>
          <a:lstStyle>
            <a:lvl1pPr>
              <a:defRPr/>
            </a:lvl1pPr>
          </a:lstStyle>
          <a:p>
            <a:pPr>
              <a:defRPr/>
            </a:pPr>
            <a:r>
              <a:rPr lang="nl-NL"/>
              <a:t>UMC St Radboud </a:t>
            </a:r>
          </a:p>
        </p:txBody>
      </p:sp>
      <p:sp>
        <p:nvSpPr>
          <p:cNvPr id="6" name="Tijdelijke aanduiding voor dianummer 5"/>
          <p:cNvSpPr>
            <a:spLocks noGrp="1"/>
          </p:cNvSpPr>
          <p:nvPr>
            <p:ph type="sldNum" sz="quarter" idx="12"/>
          </p:nvPr>
        </p:nvSpPr>
        <p:spPr/>
        <p:txBody>
          <a:bodyPr/>
          <a:lstStyle>
            <a:lvl1pPr>
              <a:defRPr/>
            </a:lvl1pPr>
          </a:lstStyle>
          <a:p>
            <a:pPr>
              <a:defRPr/>
            </a:pPr>
            <a:fld id="{B4EA5346-9468-4161-897E-D5FA5E42CEA3}" type="slidenum">
              <a:rPr lang="nl-NL"/>
              <a:pPr>
                <a:defRPr/>
              </a:pPr>
              <a:t>‹#›</a:t>
            </a:fld>
            <a:endParaRPr lang="nl-NL" dirty="0"/>
          </a:p>
        </p:txBody>
      </p:sp>
    </p:spTree>
    <p:extLst>
      <p:ext uri="{BB962C8B-B14F-4D97-AF65-F5344CB8AC3E}">
        <p14:creationId xmlns:p14="http://schemas.microsoft.com/office/powerpoint/2010/main" val="1449346706"/>
      </p:ext>
    </p:extLst>
  </p:cSld>
  <p:clrMapOvr>
    <a:masterClrMapping/>
  </p:clrMapOvr>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inhoud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datum 3"/>
          <p:cNvSpPr>
            <a:spLocks noGrp="1"/>
          </p:cNvSpPr>
          <p:nvPr>
            <p:ph type="dt" sz="half" idx="10"/>
          </p:nvPr>
        </p:nvSpPr>
        <p:spPr/>
        <p:txBody>
          <a:bodyPr/>
          <a:lstStyle>
            <a:lvl1pPr>
              <a:defRPr/>
            </a:lvl1pPr>
          </a:lstStyle>
          <a:p>
            <a:pPr>
              <a:defRPr/>
            </a:pPr>
            <a:r>
              <a:rPr lang="nl-NL"/>
              <a:t>2-12-2008</a:t>
            </a:r>
            <a:endParaRPr lang="nl-NL" dirty="0"/>
          </a:p>
        </p:txBody>
      </p:sp>
      <p:sp>
        <p:nvSpPr>
          <p:cNvPr id="6" name="Tijdelijke aanduiding voor voettekst 4"/>
          <p:cNvSpPr>
            <a:spLocks noGrp="1"/>
          </p:cNvSpPr>
          <p:nvPr>
            <p:ph type="ftr" sz="quarter" idx="11"/>
          </p:nvPr>
        </p:nvSpPr>
        <p:spPr/>
        <p:txBody>
          <a:bodyPr/>
          <a:lstStyle>
            <a:lvl1pPr>
              <a:defRPr/>
            </a:lvl1pPr>
          </a:lstStyle>
          <a:p>
            <a:pPr>
              <a:defRPr/>
            </a:pPr>
            <a:r>
              <a:rPr lang="nl-NL"/>
              <a:t>UMC St Radboud </a:t>
            </a:r>
          </a:p>
        </p:txBody>
      </p:sp>
      <p:sp>
        <p:nvSpPr>
          <p:cNvPr id="7" name="Tijdelijke aanduiding voor dianummer 5"/>
          <p:cNvSpPr>
            <a:spLocks noGrp="1"/>
          </p:cNvSpPr>
          <p:nvPr>
            <p:ph type="sldNum" sz="quarter" idx="12"/>
          </p:nvPr>
        </p:nvSpPr>
        <p:spPr/>
        <p:txBody>
          <a:bodyPr/>
          <a:lstStyle>
            <a:lvl1pPr>
              <a:defRPr/>
            </a:lvl1pPr>
          </a:lstStyle>
          <a:p>
            <a:pPr>
              <a:defRPr/>
            </a:pPr>
            <a:fld id="{52E0A9BC-1391-4532-80FB-64364807B17D}" type="slidenum">
              <a:rPr lang="nl-NL"/>
              <a:pPr>
                <a:defRPr/>
              </a:pPr>
              <a:t>‹#›</a:t>
            </a:fld>
            <a:endParaRPr lang="nl-NL" dirty="0"/>
          </a:p>
        </p:txBody>
      </p:sp>
    </p:spTree>
    <p:extLst>
      <p:ext uri="{BB962C8B-B14F-4D97-AF65-F5344CB8AC3E}">
        <p14:creationId xmlns:p14="http://schemas.microsoft.com/office/powerpoint/2010/main" val="26972877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nl-NL" smtClean="0"/>
              <a:t>Klik om de stijl te bewerken</a:t>
            </a:r>
            <a:endParaRPr lang="nl-NL"/>
          </a:p>
        </p:txBody>
      </p:sp>
      <p:sp>
        <p:nvSpPr>
          <p:cNvPr id="3" name="Tijdelijke aanduiding vo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4" name="Tijdelijke aanduiding voor inhou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6" name="Tijdelijke aanduiding voor inhou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7" name="Tijdelijke aanduiding voor datum 3"/>
          <p:cNvSpPr>
            <a:spLocks noGrp="1"/>
          </p:cNvSpPr>
          <p:nvPr>
            <p:ph type="dt" sz="half" idx="10"/>
          </p:nvPr>
        </p:nvSpPr>
        <p:spPr/>
        <p:txBody>
          <a:bodyPr/>
          <a:lstStyle>
            <a:lvl1pPr>
              <a:defRPr/>
            </a:lvl1pPr>
          </a:lstStyle>
          <a:p>
            <a:pPr>
              <a:defRPr/>
            </a:pPr>
            <a:r>
              <a:rPr lang="nl-NL"/>
              <a:t>2-12-2008</a:t>
            </a:r>
            <a:endParaRPr lang="nl-NL" dirty="0"/>
          </a:p>
        </p:txBody>
      </p:sp>
      <p:sp>
        <p:nvSpPr>
          <p:cNvPr id="8" name="Tijdelijke aanduiding voor voettekst 4"/>
          <p:cNvSpPr>
            <a:spLocks noGrp="1"/>
          </p:cNvSpPr>
          <p:nvPr>
            <p:ph type="ftr" sz="quarter" idx="11"/>
          </p:nvPr>
        </p:nvSpPr>
        <p:spPr/>
        <p:txBody>
          <a:bodyPr/>
          <a:lstStyle>
            <a:lvl1pPr>
              <a:defRPr/>
            </a:lvl1pPr>
          </a:lstStyle>
          <a:p>
            <a:pPr>
              <a:defRPr/>
            </a:pPr>
            <a:r>
              <a:rPr lang="nl-NL"/>
              <a:t>UMC St Radboud </a:t>
            </a:r>
          </a:p>
        </p:txBody>
      </p:sp>
      <p:sp>
        <p:nvSpPr>
          <p:cNvPr id="9" name="Tijdelijke aanduiding voor dianummer 5"/>
          <p:cNvSpPr>
            <a:spLocks noGrp="1"/>
          </p:cNvSpPr>
          <p:nvPr>
            <p:ph type="sldNum" sz="quarter" idx="12"/>
          </p:nvPr>
        </p:nvSpPr>
        <p:spPr/>
        <p:txBody>
          <a:bodyPr/>
          <a:lstStyle>
            <a:lvl1pPr>
              <a:defRPr/>
            </a:lvl1pPr>
          </a:lstStyle>
          <a:p>
            <a:pPr>
              <a:defRPr/>
            </a:pPr>
            <a:fld id="{F57E1629-4475-4DE6-8229-B0A4C1E6D865}" type="slidenum">
              <a:rPr lang="nl-NL"/>
              <a:pPr>
                <a:defRPr/>
              </a:pPr>
              <a:t>‹#›</a:t>
            </a:fld>
            <a:endParaRPr lang="nl-NL" dirty="0"/>
          </a:p>
        </p:txBody>
      </p:sp>
    </p:spTree>
    <p:extLst>
      <p:ext uri="{BB962C8B-B14F-4D97-AF65-F5344CB8AC3E}">
        <p14:creationId xmlns:p14="http://schemas.microsoft.com/office/powerpoint/2010/main" val="21953395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datum 3"/>
          <p:cNvSpPr>
            <a:spLocks noGrp="1"/>
          </p:cNvSpPr>
          <p:nvPr>
            <p:ph type="dt" sz="half" idx="10"/>
          </p:nvPr>
        </p:nvSpPr>
        <p:spPr/>
        <p:txBody>
          <a:bodyPr/>
          <a:lstStyle>
            <a:lvl1pPr>
              <a:defRPr/>
            </a:lvl1pPr>
          </a:lstStyle>
          <a:p>
            <a:pPr>
              <a:defRPr/>
            </a:pPr>
            <a:r>
              <a:rPr lang="nl-NL"/>
              <a:t>2-12-2008</a:t>
            </a:r>
            <a:endParaRPr lang="nl-NL" dirty="0"/>
          </a:p>
        </p:txBody>
      </p:sp>
      <p:sp>
        <p:nvSpPr>
          <p:cNvPr id="4" name="Tijdelijke aanduiding voor voettekst 4"/>
          <p:cNvSpPr>
            <a:spLocks noGrp="1"/>
          </p:cNvSpPr>
          <p:nvPr>
            <p:ph type="ftr" sz="quarter" idx="11"/>
          </p:nvPr>
        </p:nvSpPr>
        <p:spPr/>
        <p:txBody>
          <a:bodyPr/>
          <a:lstStyle>
            <a:lvl1pPr>
              <a:defRPr/>
            </a:lvl1pPr>
          </a:lstStyle>
          <a:p>
            <a:pPr>
              <a:defRPr/>
            </a:pPr>
            <a:r>
              <a:rPr lang="nl-NL"/>
              <a:t>UMC St Radboud </a:t>
            </a:r>
          </a:p>
        </p:txBody>
      </p:sp>
      <p:sp>
        <p:nvSpPr>
          <p:cNvPr id="5" name="Tijdelijke aanduiding voor dianummer 5"/>
          <p:cNvSpPr>
            <a:spLocks noGrp="1"/>
          </p:cNvSpPr>
          <p:nvPr>
            <p:ph type="sldNum" sz="quarter" idx="12"/>
          </p:nvPr>
        </p:nvSpPr>
        <p:spPr/>
        <p:txBody>
          <a:bodyPr/>
          <a:lstStyle>
            <a:lvl1pPr>
              <a:defRPr/>
            </a:lvl1pPr>
          </a:lstStyle>
          <a:p>
            <a:pPr>
              <a:defRPr/>
            </a:pPr>
            <a:fld id="{86AF634E-5442-4EDE-8041-6E01F50FA228}" type="slidenum">
              <a:rPr lang="nl-NL"/>
              <a:pPr>
                <a:defRPr/>
              </a:pPr>
              <a:t>‹#›</a:t>
            </a:fld>
            <a:endParaRPr lang="nl-NL" dirty="0"/>
          </a:p>
        </p:txBody>
      </p:sp>
    </p:spTree>
    <p:extLst>
      <p:ext uri="{BB962C8B-B14F-4D97-AF65-F5344CB8AC3E}">
        <p14:creationId xmlns:p14="http://schemas.microsoft.com/office/powerpoint/2010/main" val="40444929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3"/>
          <p:cNvSpPr>
            <a:spLocks noGrp="1"/>
          </p:cNvSpPr>
          <p:nvPr>
            <p:ph type="dt" sz="half" idx="10"/>
          </p:nvPr>
        </p:nvSpPr>
        <p:spPr/>
        <p:txBody>
          <a:bodyPr/>
          <a:lstStyle>
            <a:lvl1pPr>
              <a:defRPr/>
            </a:lvl1pPr>
          </a:lstStyle>
          <a:p>
            <a:pPr>
              <a:defRPr/>
            </a:pPr>
            <a:r>
              <a:rPr lang="nl-NL"/>
              <a:t>2-12-2008</a:t>
            </a:r>
            <a:endParaRPr lang="nl-NL" dirty="0"/>
          </a:p>
        </p:txBody>
      </p:sp>
      <p:sp>
        <p:nvSpPr>
          <p:cNvPr id="3" name="Tijdelijke aanduiding voor voettekst 4"/>
          <p:cNvSpPr>
            <a:spLocks noGrp="1"/>
          </p:cNvSpPr>
          <p:nvPr>
            <p:ph type="ftr" sz="quarter" idx="11"/>
          </p:nvPr>
        </p:nvSpPr>
        <p:spPr/>
        <p:txBody>
          <a:bodyPr/>
          <a:lstStyle>
            <a:lvl1pPr>
              <a:defRPr/>
            </a:lvl1pPr>
          </a:lstStyle>
          <a:p>
            <a:pPr>
              <a:defRPr/>
            </a:pPr>
            <a:r>
              <a:rPr lang="nl-NL"/>
              <a:t>UMC St Radboud </a:t>
            </a:r>
          </a:p>
        </p:txBody>
      </p:sp>
      <p:sp>
        <p:nvSpPr>
          <p:cNvPr id="4" name="Tijdelijke aanduiding voor dianummer 5"/>
          <p:cNvSpPr>
            <a:spLocks noGrp="1"/>
          </p:cNvSpPr>
          <p:nvPr>
            <p:ph type="sldNum" sz="quarter" idx="12"/>
          </p:nvPr>
        </p:nvSpPr>
        <p:spPr/>
        <p:txBody>
          <a:bodyPr/>
          <a:lstStyle>
            <a:lvl1pPr>
              <a:defRPr/>
            </a:lvl1pPr>
          </a:lstStyle>
          <a:p>
            <a:pPr>
              <a:defRPr/>
            </a:pPr>
            <a:fld id="{851A13B5-8BD7-4285-8859-8DEE300F7B99}" type="slidenum">
              <a:rPr lang="nl-NL"/>
              <a:pPr>
                <a:defRPr/>
              </a:pPr>
              <a:t>‹#›</a:t>
            </a:fld>
            <a:endParaRPr lang="nl-NL" dirty="0"/>
          </a:p>
        </p:txBody>
      </p:sp>
    </p:spTree>
    <p:extLst>
      <p:ext uri="{BB962C8B-B14F-4D97-AF65-F5344CB8AC3E}">
        <p14:creationId xmlns:p14="http://schemas.microsoft.com/office/powerpoint/2010/main" val="31236614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nl-NL" smtClean="0"/>
              <a:t>Klik om de stijl te bewerken</a:t>
            </a:r>
            <a:endParaRPr lang="nl-NL"/>
          </a:p>
        </p:txBody>
      </p:sp>
      <p:sp>
        <p:nvSpPr>
          <p:cNvPr id="3" name="Tijdelijke aanduiding voor inhou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
        <p:nvSpPr>
          <p:cNvPr id="5" name="Tijdelijke aanduiding voor datum 3"/>
          <p:cNvSpPr>
            <a:spLocks noGrp="1"/>
          </p:cNvSpPr>
          <p:nvPr>
            <p:ph type="dt" sz="half" idx="10"/>
          </p:nvPr>
        </p:nvSpPr>
        <p:spPr/>
        <p:txBody>
          <a:bodyPr/>
          <a:lstStyle>
            <a:lvl1pPr>
              <a:defRPr/>
            </a:lvl1pPr>
          </a:lstStyle>
          <a:p>
            <a:pPr>
              <a:defRPr/>
            </a:pPr>
            <a:r>
              <a:rPr lang="nl-NL"/>
              <a:t>2-12-2008</a:t>
            </a:r>
            <a:endParaRPr lang="nl-NL" dirty="0"/>
          </a:p>
        </p:txBody>
      </p:sp>
      <p:sp>
        <p:nvSpPr>
          <p:cNvPr id="6" name="Tijdelijke aanduiding voor voettekst 4"/>
          <p:cNvSpPr>
            <a:spLocks noGrp="1"/>
          </p:cNvSpPr>
          <p:nvPr>
            <p:ph type="ftr" sz="quarter" idx="11"/>
          </p:nvPr>
        </p:nvSpPr>
        <p:spPr/>
        <p:txBody>
          <a:bodyPr/>
          <a:lstStyle>
            <a:lvl1pPr>
              <a:defRPr/>
            </a:lvl1pPr>
          </a:lstStyle>
          <a:p>
            <a:pPr>
              <a:defRPr/>
            </a:pPr>
            <a:r>
              <a:rPr lang="nl-NL"/>
              <a:t>UMC St Radboud </a:t>
            </a:r>
          </a:p>
        </p:txBody>
      </p:sp>
      <p:sp>
        <p:nvSpPr>
          <p:cNvPr id="7" name="Tijdelijke aanduiding voor dianummer 5"/>
          <p:cNvSpPr>
            <a:spLocks noGrp="1"/>
          </p:cNvSpPr>
          <p:nvPr>
            <p:ph type="sldNum" sz="quarter" idx="12"/>
          </p:nvPr>
        </p:nvSpPr>
        <p:spPr/>
        <p:txBody>
          <a:bodyPr/>
          <a:lstStyle>
            <a:lvl1pPr>
              <a:defRPr/>
            </a:lvl1pPr>
          </a:lstStyle>
          <a:p>
            <a:pPr>
              <a:defRPr/>
            </a:pPr>
            <a:fld id="{A78D02FA-930A-45F4-A155-8DEB5F97CB72}" type="slidenum">
              <a:rPr lang="nl-NL"/>
              <a:pPr>
                <a:defRPr/>
              </a:pPr>
              <a:t>‹#›</a:t>
            </a:fld>
            <a:endParaRPr lang="nl-NL" dirty="0"/>
          </a:p>
        </p:txBody>
      </p:sp>
    </p:spTree>
    <p:extLst>
      <p:ext uri="{BB962C8B-B14F-4D97-AF65-F5344CB8AC3E}">
        <p14:creationId xmlns:p14="http://schemas.microsoft.com/office/powerpoint/2010/main" val="9739234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jdelijke aanduiding voor titel 1"/>
          <p:cNvSpPr>
            <a:spLocks noGrp="1"/>
          </p:cNvSpPr>
          <p:nvPr>
            <p:ph type="title"/>
          </p:nvPr>
        </p:nvSpPr>
        <p:spPr bwMode="auto">
          <a:xfrm>
            <a:off x="357188" y="35718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nl-NL" smtClean="0"/>
              <a:t>Klik om de stijl te bewerken</a:t>
            </a:r>
          </a:p>
        </p:txBody>
      </p:sp>
      <p:sp>
        <p:nvSpPr>
          <p:cNvPr id="1027" name="Tijdelijke aanduiding voor tekst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p>
        </p:txBody>
      </p:sp>
      <p:sp>
        <p:nvSpPr>
          <p:cNvPr id="4" name="Tijdelijke aanduiding voor datum 3"/>
          <p:cNvSpPr>
            <a:spLocks noGrp="1"/>
          </p:cNvSpPr>
          <p:nvPr>
            <p:ph type="dt" sz="half" idx="2"/>
          </p:nvPr>
        </p:nvSpPr>
        <p:spPr>
          <a:xfrm>
            <a:off x="142875" y="6429375"/>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r>
              <a:rPr lang="nl-NL"/>
              <a:t>2-12-2008</a:t>
            </a:r>
            <a:endParaRPr lang="nl-NL" dirty="0"/>
          </a:p>
        </p:txBody>
      </p:sp>
      <p:sp>
        <p:nvSpPr>
          <p:cNvPr id="5" name="Tijdelijke aanduiding voor voettekst 4"/>
          <p:cNvSpPr>
            <a:spLocks noGrp="1"/>
          </p:cNvSpPr>
          <p:nvPr>
            <p:ph type="ftr" sz="quarter" idx="3"/>
          </p:nvPr>
        </p:nvSpPr>
        <p:spPr>
          <a:xfrm>
            <a:off x="3214688" y="6421438"/>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r>
              <a:rPr lang="nl-NL"/>
              <a:t>UMC St Radboud </a:t>
            </a:r>
          </a:p>
        </p:txBody>
      </p:sp>
      <p:sp>
        <p:nvSpPr>
          <p:cNvPr id="6" name="Tijdelijke aanduiding voor dianummer 5"/>
          <p:cNvSpPr>
            <a:spLocks noGrp="1"/>
          </p:cNvSpPr>
          <p:nvPr>
            <p:ph type="sldNum" sz="quarter" idx="4"/>
          </p:nvPr>
        </p:nvSpPr>
        <p:spPr>
          <a:xfrm>
            <a:off x="6553200" y="6421438"/>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12660C8B-8BE9-41D7-A22E-AA2B01DD3EE5}" type="slidenum">
              <a:rPr lang="nl-NL"/>
              <a:pPr>
                <a:defRPr/>
              </a:pPr>
              <a:t>‹#›</a:t>
            </a:fld>
            <a:endParaRPr lang="nl-NL" dirty="0"/>
          </a:p>
        </p:txBody>
      </p:sp>
      <p:pic>
        <p:nvPicPr>
          <p:cNvPr id="1031" name="Picture 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9525" y="-9525"/>
            <a:ext cx="10969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2" name="Picture 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143625" y="0"/>
            <a:ext cx="1609725"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5"/>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000125" y="6550025"/>
            <a:ext cx="3505200"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046163" y="-11113"/>
            <a:ext cx="3551237"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313" r:id="rId1"/>
    <p:sldLayoutId id="2147484302" r:id="rId2"/>
    <p:sldLayoutId id="2147484314" r:id="rId3"/>
    <p:sldLayoutId id="2147484303" r:id="rId4"/>
    <p:sldLayoutId id="2147484304" r:id="rId5"/>
    <p:sldLayoutId id="2147484305" r:id="rId6"/>
    <p:sldLayoutId id="2147484306" r:id="rId7"/>
    <p:sldLayoutId id="2147484307" r:id="rId8"/>
    <p:sldLayoutId id="2147484308" r:id="rId9"/>
    <p:sldLayoutId id="2147484309" r:id="rId10"/>
    <p:sldLayoutId id="2147484310" r:id="rId11"/>
    <p:sldLayoutId id="2147484311" r:id="rId12"/>
    <p:sldLayoutId id="2147484312" r:id="rId13"/>
  </p:sldLayoutIdLst>
  <p:hf sldNum="0" hdr="0" dt="0"/>
  <p:txStyles>
    <p:titleStyle>
      <a:lvl1pPr algn="l" rtl="0" eaLnBrk="0" fontAlgn="base" hangingPunct="0">
        <a:spcBef>
          <a:spcPct val="0"/>
        </a:spcBef>
        <a:spcAft>
          <a:spcPct val="0"/>
        </a:spcAft>
        <a:defRPr sz="2400" b="1" kern="1200">
          <a:solidFill>
            <a:schemeClr val="tx1"/>
          </a:solidFill>
          <a:latin typeface="Arial" pitchFamily="34" charset="0"/>
          <a:ea typeface="+mj-ea"/>
          <a:cs typeface="Arial" pitchFamily="34" charset="0"/>
        </a:defRPr>
      </a:lvl1pPr>
      <a:lvl2pPr algn="l" rtl="0" eaLnBrk="0" fontAlgn="base" hangingPunct="0">
        <a:spcBef>
          <a:spcPct val="0"/>
        </a:spcBef>
        <a:spcAft>
          <a:spcPct val="0"/>
        </a:spcAft>
        <a:defRPr sz="2400" b="1">
          <a:solidFill>
            <a:schemeClr val="tx1"/>
          </a:solidFill>
          <a:latin typeface="Arial" pitchFamily="34" charset="0"/>
          <a:cs typeface="Arial" pitchFamily="34" charset="0"/>
        </a:defRPr>
      </a:lvl2pPr>
      <a:lvl3pPr algn="l" rtl="0" eaLnBrk="0" fontAlgn="base" hangingPunct="0">
        <a:spcBef>
          <a:spcPct val="0"/>
        </a:spcBef>
        <a:spcAft>
          <a:spcPct val="0"/>
        </a:spcAft>
        <a:defRPr sz="2400" b="1">
          <a:solidFill>
            <a:schemeClr val="tx1"/>
          </a:solidFill>
          <a:latin typeface="Arial" pitchFamily="34" charset="0"/>
          <a:cs typeface="Arial" pitchFamily="34" charset="0"/>
        </a:defRPr>
      </a:lvl3pPr>
      <a:lvl4pPr algn="l" rtl="0" eaLnBrk="0" fontAlgn="base" hangingPunct="0">
        <a:spcBef>
          <a:spcPct val="0"/>
        </a:spcBef>
        <a:spcAft>
          <a:spcPct val="0"/>
        </a:spcAft>
        <a:defRPr sz="2400" b="1">
          <a:solidFill>
            <a:schemeClr val="tx1"/>
          </a:solidFill>
          <a:latin typeface="Arial" pitchFamily="34" charset="0"/>
          <a:cs typeface="Arial" pitchFamily="34" charset="0"/>
        </a:defRPr>
      </a:lvl4pPr>
      <a:lvl5pPr algn="l" rtl="0" eaLnBrk="0" fontAlgn="base" hangingPunct="0">
        <a:spcBef>
          <a:spcPct val="0"/>
        </a:spcBef>
        <a:spcAft>
          <a:spcPct val="0"/>
        </a:spcAft>
        <a:defRPr sz="2400" b="1">
          <a:solidFill>
            <a:schemeClr val="tx1"/>
          </a:solidFill>
          <a:latin typeface="Arial" pitchFamily="34" charset="0"/>
          <a:cs typeface="Arial" pitchFamily="34" charset="0"/>
        </a:defRPr>
      </a:lvl5pPr>
      <a:lvl6pPr marL="457200" algn="l" rtl="0" fontAlgn="base">
        <a:spcBef>
          <a:spcPct val="0"/>
        </a:spcBef>
        <a:spcAft>
          <a:spcPct val="0"/>
        </a:spcAft>
        <a:defRPr sz="2400" b="1">
          <a:solidFill>
            <a:schemeClr val="tx1"/>
          </a:solidFill>
          <a:latin typeface="Arial" pitchFamily="34" charset="0"/>
          <a:cs typeface="Arial" pitchFamily="34" charset="0"/>
        </a:defRPr>
      </a:lvl6pPr>
      <a:lvl7pPr marL="914400" algn="l" rtl="0" fontAlgn="base">
        <a:spcBef>
          <a:spcPct val="0"/>
        </a:spcBef>
        <a:spcAft>
          <a:spcPct val="0"/>
        </a:spcAft>
        <a:defRPr sz="2400" b="1">
          <a:solidFill>
            <a:schemeClr val="tx1"/>
          </a:solidFill>
          <a:latin typeface="Arial" pitchFamily="34" charset="0"/>
          <a:cs typeface="Arial" pitchFamily="34" charset="0"/>
        </a:defRPr>
      </a:lvl7pPr>
      <a:lvl8pPr marL="1371600" algn="l" rtl="0" fontAlgn="base">
        <a:spcBef>
          <a:spcPct val="0"/>
        </a:spcBef>
        <a:spcAft>
          <a:spcPct val="0"/>
        </a:spcAft>
        <a:defRPr sz="2400" b="1">
          <a:solidFill>
            <a:schemeClr val="tx1"/>
          </a:solidFill>
          <a:latin typeface="Arial" pitchFamily="34" charset="0"/>
          <a:cs typeface="Arial" pitchFamily="34" charset="0"/>
        </a:defRPr>
      </a:lvl8pPr>
      <a:lvl9pPr marL="1828800" algn="l" rtl="0" fontAlgn="base">
        <a:spcBef>
          <a:spcPct val="0"/>
        </a:spcBef>
        <a:spcAft>
          <a:spcPct val="0"/>
        </a:spcAft>
        <a:defRPr sz="2400" b="1">
          <a:solidFill>
            <a:schemeClr val="tx1"/>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Clr>
          <a:schemeClr val="tx2"/>
        </a:buClr>
        <a:buSzPct val="180000"/>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rtl="0" eaLnBrk="0" fontAlgn="base" hangingPunct="0">
        <a:spcBef>
          <a:spcPct val="20000"/>
        </a:spcBef>
        <a:spcAft>
          <a:spcPct val="0"/>
        </a:spcAft>
        <a:buClr>
          <a:schemeClr val="tx2"/>
        </a:buClr>
        <a:buSzPct val="180000"/>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rtl="0" eaLnBrk="0" fontAlgn="base" hangingPunct="0">
        <a:spcBef>
          <a:spcPct val="20000"/>
        </a:spcBef>
        <a:spcAft>
          <a:spcPct val="0"/>
        </a:spcAft>
        <a:buClr>
          <a:schemeClr val="tx2"/>
        </a:buClr>
        <a:buSzPct val="180000"/>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rtl="0" eaLnBrk="0" fontAlgn="base" hangingPunct="0">
        <a:spcBef>
          <a:spcPct val="20000"/>
        </a:spcBef>
        <a:spcAft>
          <a:spcPct val="0"/>
        </a:spcAft>
        <a:buClr>
          <a:schemeClr val="tx2"/>
        </a:buClr>
        <a:buSzPct val="180000"/>
        <a:buFont typeface="Arial" pitchFamily="34" charset="0"/>
        <a:buChar char="•"/>
        <a:defRPr sz="2400" kern="1200">
          <a:solidFill>
            <a:schemeClr val="tx1"/>
          </a:solidFill>
          <a:latin typeface="Arial" pitchFamily="34" charset="0"/>
          <a:ea typeface="+mn-ea"/>
          <a:cs typeface="Arial" pitchFamily="34" charset="0"/>
        </a:defRPr>
      </a:lvl4pPr>
      <a:lvl5pPr marL="2057400" indent="-228600" algn="l" rtl="0" eaLnBrk="0" fontAlgn="base" hangingPunct="0">
        <a:spcBef>
          <a:spcPct val="20000"/>
        </a:spcBef>
        <a:spcAft>
          <a:spcPct val="0"/>
        </a:spcAft>
        <a:buClr>
          <a:schemeClr val="tx2"/>
        </a:buClr>
        <a:buSzPct val="180000"/>
        <a:buFont typeface="Arial" pitchFamily="34" charset="0"/>
        <a:buChar char="•"/>
        <a:defRPr sz="24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0.emf"/><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19.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descr="opening"/>
          <p:cNvSpPr>
            <a:spLocks noChangeArrowheads="1"/>
          </p:cNvSpPr>
          <p:nvPr/>
        </p:nvSpPr>
        <p:spPr bwMode="auto">
          <a:xfrm>
            <a:off x="0" y="0"/>
            <a:ext cx="9144000" cy="6858000"/>
          </a:xfrm>
          <a:prstGeom prst="rect">
            <a:avLst/>
          </a:prstGeom>
          <a:blipFill dpi="0" rotWithShape="0">
            <a:blip r:embed="rId3"/>
            <a:srcRect/>
            <a:stretch>
              <a:fillRect/>
            </a:stretch>
          </a:blipFill>
          <a:ln w="12700">
            <a:solidFill>
              <a:schemeClr val="tx1"/>
            </a:solidFill>
            <a:miter lim="800000"/>
            <a:headEnd/>
            <a:tailEnd/>
          </a:ln>
        </p:spPr>
        <p:txBody>
          <a:bodyPr wrap="none" anchor="ctr"/>
          <a:lstStyle/>
          <a:p>
            <a:endParaRPr lang="nl-NL"/>
          </a:p>
        </p:txBody>
      </p:sp>
      <p:sp>
        <p:nvSpPr>
          <p:cNvPr id="4099" name="Text Box 4"/>
          <p:cNvSpPr txBox="1">
            <a:spLocks noChangeArrowheads="1"/>
          </p:cNvSpPr>
          <p:nvPr/>
        </p:nvSpPr>
        <p:spPr bwMode="auto">
          <a:xfrm>
            <a:off x="0" y="4572000"/>
            <a:ext cx="4495800" cy="198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eaLnBrk="1" hangingPunct="1">
              <a:spcBef>
                <a:spcPct val="20000"/>
              </a:spcBef>
            </a:pPr>
            <a:r>
              <a:rPr lang="en-US">
                <a:solidFill>
                  <a:srgbClr val="EAEAEA"/>
                </a:solidFill>
              </a:rPr>
              <a:t>Dr John Heesakkers</a:t>
            </a:r>
          </a:p>
          <a:p>
            <a:pPr eaLnBrk="1" hangingPunct="1">
              <a:spcBef>
                <a:spcPct val="20000"/>
              </a:spcBef>
            </a:pPr>
            <a:r>
              <a:rPr lang="en-US">
                <a:solidFill>
                  <a:srgbClr val="EAEAEA"/>
                </a:solidFill>
              </a:rPr>
              <a:t>Dept Urology</a:t>
            </a:r>
          </a:p>
          <a:p>
            <a:pPr eaLnBrk="1" hangingPunct="1">
              <a:spcBef>
                <a:spcPct val="20000"/>
              </a:spcBef>
            </a:pPr>
            <a:r>
              <a:rPr lang="en-US">
                <a:solidFill>
                  <a:srgbClr val="EAEAEA"/>
                </a:solidFill>
              </a:rPr>
              <a:t>Radboud University Nijmegen, NL</a:t>
            </a:r>
          </a:p>
        </p:txBody>
      </p:sp>
      <p:sp>
        <p:nvSpPr>
          <p:cNvPr id="4100" name="AutoShape 5"/>
          <p:cNvSpPr>
            <a:spLocks noChangeArrowheads="1"/>
          </p:cNvSpPr>
          <p:nvPr/>
        </p:nvSpPr>
        <p:spPr bwMode="auto">
          <a:xfrm>
            <a:off x="8305800" y="6096000"/>
            <a:ext cx="379413" cy="46990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10720 h 21600"/>
            </a:gdLst>
            <a:ahLst/>
            <a:cxnLst>
              <a:cxn ang="T8">
                <a:pos x="T0" y="T1"/>
              </a:cxn>
              <a:cxn ang="T9">
                <a:pos x="T2" y="T3"/>
              </a:cxn>
              <a:cxn ang="T10">
                <a:pos x="T4" y="T5"/>
              </a:cxn>
              <a:cxn ang="T11">
                <a:pos x="T6" y="T7"/>
              </a:cxn>
            </a:cxnLst>
            <a:rect l="T12" t="T13" r="T14" b="T15"/>
            <a:pathLst>
              <a:path w="21600" h="21600">
                <a:moveTo>
                  <a:pt x="4725" y="12406"/>
                </a:moveTo>
                <a:cubicBezTo>
                  <a:pt x="4587" y="11882"/>
                  <a:pt x="4517" y="11342"/>
                  <a:pt x="4517" y="10800"/>
                </a:cubicBezTo>
                <a:cubicBezTo>
                  <a:pt x="4517" y="7329"/>
                  <a:pt x="7329" y="4517"/>
                  <a:pt x="10800" y="4517"/>
                </a:cubicBezTo>
                <a:cubicBezTo>
                  <a:pt x="14270" y="4517"/>
                  <a:pt x="17083" y="7329"/>
                  <a:pt x="17083" y="10800"/>
                </a:cubicBezTo>
                <a:cubicBezTo>
                  <a:pt x="17083" y="11342"/>
                  <a:pt x="17012" y="11882"/>
                  <a:pt x="16874" y="12406"/>
                </a:cubicBezTo>
                <a:lnTo>
                  <a:pt x="21240" y="13561"/>
                </a:lnTo>
                <a:cubicBezTo>
                  <a:pt x="21479" y="12660"/>
                  <a:pt x="21600" y="11732"/>
                  <a:pt x="21600" y="10800"/>
                </a:cubicBezTo>
                <a:cubicBezTo>
                  <a:pt x="21600" y="4835"/>
                  <a:pt x="16764" y="0"/>
                  <a:pt x="10800" y="0"/>
                </a:cubicBezTo>
                <a:cubicBezTo>
                  <a:pt x="4835" y="0"/>
                  <a:pt x="0" y="4835"/>
                  <a:pt x="0" y="10800"/>
                </a:cubicBezTo>
                <a:cubicBezTo>
                  <a:pt x="-1" y="11732"/>
                  <a:pt x="120" y="12660"/>
                  <a:pt x="359" y="13561"/>
                </a:cubicBezTo>
                <a:lnTo>
                  <a:pt x="4725" y="12406"/>
                </a:lnTo>
                <a:close/>
              </a:path>
            </a:pathLst>
          </a:custGeom>
          <a:solidFill>
            <a:srgbClr val="FFFF00"/>
          </a:solidFill>
          <a:ln>
            <a:noFill/>
          </a:ln>
          <a:extLst>
            <a:ext uri="{91240B29-F687-4F45-9708-019B960494DF}">
              <a14:hiddenLine xmlns:a14="http://schemas.microsoft.com/office/drawing/2010/main" w="28575">
                <a:solidFill>
                  <a:srgbClr val="000000"/>
                </a:solidFill>
                <a:miter lim="800000"/>
                <a:headEnd/>
                <a:tailEnd/>
              </a14:hiddenLine>
            </a:ext>
          </a:extLst>
        </p:spPr>
        <p:txBody>
          <a:bodyPr wrap="none" anchor="ctr"/>
          <a:lstStyle/>
          <a:p>
            <a:endParaRPr lang="en-US"/>
          </a:p>
        </p:txBody>
      </p:sp>
      <p:sp>
        <p:nvSpPr>
          <p:cNvPr id="4101" name="AutoShape 6"/>
          <p:cNvSpPr>
            <a:spLocks noChangeArrowheads="1"/>
          </p:cNvSpPr>
          <p:nvPr/>
        </p:nvSpPr>
        <p:spPr bwMode="auto">
          <a:xfrm rot="-10790405">
            <a:off x="8151813" y="6184900"/>
            <a:ext cx="379412" cy="45561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10720 h 21600"/>
            </a:gdLst>
            <a:ahLst/>
            <a:cxnLst>
              <a:cxn ang="T8">
                <a:pos x="T0" y="T1"/>
              </a:cxn>
              <a:cxn ang="T9">
                <a:pos x="T2" y="T3"/>
              </a:cxn>
              <a:cxn ang="T10">
                <a:pos x="T4" y="T5"/>
              </a:cxn>
              <a:cxn ang="T11">
                <a:pos x="T6" y="T7"/>
              </a:cxn>
            </a:cxnLst>
            <a:rect l="T12" t="T13" r="T14" b="T15"/>
            <a:pathLst>
              <a:path w="21600" h="21600">
                <a:moveTo>
                  <a:pt x="4725" y="12406"/>
                </a:moveTo>
                <a:cubicBezTo>
                  <a:pt x="4587" y="11882"/>
                  <a:pt x="4517" y="11342"/>
                  <a:pt x="4517" y="10800"/>
                </a:cubicBezTo>
                <a:cubicBezTo>
                  <a:pt x="4517" y="7329"/>
                  <a:pt x="7329" y="4517"/>
                  <a:pt x="10800" y="4517"/>
                </a:cubicBezTo>
                <a:cubicBezTo>
                  <a:pt x="14270" y="4517"/>
                  <a:pt x="17083" y="7329"/>
                  <a:pt x="17083" y="10800"/>
                </a:cubicBezTo>
                <a:cubicBezTo>
                  <a:pt x="17083" y="11342"/>
                  <a:pt x="17012" y="11882"/>
                  <a:pt x="16874" y="12406"/>
                </a:cubicBezTo>
                <a:lnTo>
                  <a:pt x="21240" y="13561"/>
                </a:lnTo>
                <a:cubicBezTo>
                  <a:pt x="21479" y="12660"/>
                  <a:pt x="21600" y="11732"/>
                  <a:pt x="21600" y="10800"/>
                </a:cubicBezTo>
                <a:cubicBezTo>
                  <a:pt x="21600" y="4835"/>
                  <a:pt x="16764" y="0"/>
                  <a:pt x="10800" y="0"/>
                </a:cubicBezTo>
                <a:cubicBezTo>
                  <a:pt x="4835" y="0"/>
                  <a:pt x="0" y="4835"/>
                  <a:pt x="0" y="10800"/>
                </a:cubicBezTo>
                <a:cubicBezTo>
                  <a:pt x="-1" y="11732"/>
                  <a:pt x="120" y="12660"/>
                  <a:pt x="359" y="13561"/>
                </a:cubicBezTo>
                <a:lnTo>
                  <a:pt x="4725" y="12406"/>
                </a:lnTo>
                <a:close/>
              </a:path>
            </a:pathLst>
          </a:custGeom>
          <a:solidFill>
            <a:srgbClr val="FFFF00"/>
          </a:solidFill>
          <a:ln>
            <a:noFill/>
          </a:ln>
          <a:extLst>
            <a:ext uri="{91240B29-F687-4F45-9708-019B960494DF}">
              <a14:hiddenLine xmlns:a14="http://schemas.microsoft.com/office/drawing/2010/main" w="28575">
                <a:solidFill>
                  <a:srgbClr val="000000"/>
                </a:solidFill>
                <a:miter lim="800000"/>
                <a:headEnd/>
                <a:tailEnd/>
              </a14:hiddenLine>
            </a:ext>
          </a:extLst>
        </p:spPr>
        <p:txBody>
          <a:bodyPr wrap="none" anchor="ctr"/>
          <a:lstStyle/>
          <a:p>
            <a:endParaRPr lang="en-US"/>
          </a:p>
        </p:txBody>
      </p:sp>
      <p:sp>
        <p:nvSpPr>
          <p:cNvPr id="5126" name="Text Box 7"/>
          <p:cNvSpPr txBox="1">
            <a:spLocks noChangeArrowheads="1"/>
          </p:cNvSpPr>
          <p:nvPr/>
        </p:nvSpPr>
        <p:spPr bwMode="auto">
          <a:xfrm>
            <a:off x="647700" y="163513"/>
            <a:ext cx="7883525" cy="1570037"/>
          </a:xfrm>
          <a:prstGeom prst="rect">
            <a:avLst/>
          </a:prstGeom>
          <a:solidFill>
            <a:schemeClr val="accent1">
              <a:shade val="30000"/>
              <a:satMod val="115000"/>
            </a:schemeClr>
          </a:solidFill>
          <a:ln>
            <a:noFill/>
          </a:ln>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a:defRPr/>
            </a:pPr>
            <a:r>
              <a:rPr lang="en-US" sz="3200" dirty="0" smtClean="0">
                <a:solidFill>
                  <a:srgbClr val="FFFF66"/>
                </a:solidFill>
              </a:rPr>
              <a:t> Lower urinary tract management: how to balance </a:t>
            </a:r>
          </a:p>
          <a:p>
            <a:pPr>
              <a:defRPr/>
            </a:pPr>
            <a:r>
              <a:rPr lang="en-US" sz="3200" dirty="0" smtClean="0">
                <a:solidFill>
                  <a:srgbClr val="FFFF66"/>
                </a:solidFill>
              </a:rPr>
              <a:t>benefits with side-effects</a:t>
            </a:r>
            <a:endParaRPr lang="en-US" sz="3200"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539750" y="295275"/>
            <a:ext cx="8064500" cy="757238"/>
          </a:xfrm>
        </p:spPr>
        <p:txBody>
          <a:bodyPr/>
          <a:lstStyle/>
          <a:p>
            <a:r>
              <a:rPr lang="en-GB" smtClean="0">
                <a:ea typeface="ヒラギノ角ゴ Pro W3"/>
                <a:cs typeface="ヒラギノ角ゴ Pro W3"/>
              </a:rPr>
              <a:t>Long-term Safety Study  178-CL-049 (EU&amp;NA)</a:t>
            </a:r>
            <a:endParaRPr lang="en-GB" smtClean="0">
              <a:latin typeface="Verdana" pitchFamily="34" charset="0"/>
            </a:endParaRPr>
          </a:p>
        </p:txBody>
      </p:sp>
      <p:sp>
        <p:nvSpPr>
          <p:cNvPr id="13315" name="Text Box 5"/>
          <p:cNvSpPr>
            <a:spLocks noChangeArrowheads="1"/>
          </p:cNvSpPr>
          <p:nvPr/>
        </p:nvSpPr>
        <p:spPr bwMode="auto">
          <a:xfrm>
            <a:off x="647700" y="1412875"/>
            <a:ext cx="1549400" cy="517525"/>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lIns="18000" tIns="18000" rIns="18000" bIns="18000" anchor="ctr"/>
          <a:lstStyle/>
          <a:p>
            <a:r>
              <a:rPr lang="en-US" altLang="ja-JP" sz="1400">
                <a:solidFill>
                  <a:srgbClr val="000000"/>
                </a:solidFill>
                <a:latin typeface="Trebuchet MS" pitchFamily="34" charset="0"/>
              </a:rPr>
              <a:t>2 weeks</a:t>
            </a:r>
          </a:p>
          <a:p>
            <a:r>
              <a:rPr lang="en-US" altLang="ja-JP" sz="1400">
                <a:solidFill>
                  <a:srgbClr val="000000"/>
                </a:solidFill>
                <a:latin typeface="Trebuchet MS" pitchFamily="34" charset="0"/>
              </a:rPr>
              <a:t>Run-in</a:t>
            </a:r>
          </a:p>
        </p:txBody>
      </p:sp>
      <p:sp>
        <p:nvSpPr>
          <p:cNvPr id="13316" name="Text Box 5"/>
          <p:cNvSpPr>
            <a:spLocks noChangeArrowheads="1"/>
          </p:cNvSpPr>
          <p:nvPr/>
        </p:nvSpPr>
        <p:spPr bwMode="auto">
          <a:xfrm>
            <a:off x="2286000" y="1412875"/>
            <a:ext cx="6270625" cy="517525"/>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lIns="18000" tIns="18000" rIns="18000" bIns="18000" anchor="ctr"/>
          <a:lstStyle/>
          <a:p>
            <a:r>
              <a:rPr lang="en-US" altLang="ja-JP" sz="1400">
                <a:solidFill>
                  <a:srgbClr val="000000"/>
                </a:solidFill>
                <a:latin typeface="Trebuchet MS" pitchFamily="34" charset="0"/>
              </a:rPr>
              <a:t>1 Year</a:t>
            </a:r>
            <a:br>
              <a:rPr lang="en-US" altLang="ja-JP" sz="1400">
                <a:solidFill>
                  <a:srgbClr val="000000"/>
                </a:solidFill>
                <a:latin typeface="Trebuchet MS" pitchFamily="34" charset="0"/>
              </a:rPr>
            </a:br>
            <a:r>
              <a:rPr lang="en-US" altLang="ja-JP" sz="1400">
                <a:solidFill>
                  <a:srgbClr val="000000"/>
                </a:solidFill>
                <a:latin typeface="Trebuchet MS" pitchFamily="34" charset="0"/>
              </a:rPr>
              <a:t>Double-blind Treatment</a:t>
            </a:r>
          </a:p>
        </p:txBody>
      </p:sp>
      <p:grpSp>
        <p:nvGrpSpPr>
          <p:cNvPr id="13317" name="Group 53"/>
          <p:cNvGrpSpPr>
            <a:grpSpLocks/>
          </p:cNvGrpSpPr>
          <p:nvPr/>
        </p:nvGrpSpPr>
        <p:grpSpPr bwMode="auto">
          <a:xfrm>
            <a:off x="2876550" y="3141663"/>
            <a:ext cx="3059113" cy="255587"/>
            <a:chOff x="3273" y="2024"/>
            <a:chExt cx="1927" cy="227"/>
          </a:xfrm>
        </p:grpSpPr>
        <p:sp>
          <p:nvSpPr>
            <p:cNvPr id="13358" name="Text Box 39"/>
            <p:cNvSpPr txBox="1">
              <a:spLocks noChangeArrowheads="1"/>
            </p:cNvSpPr>
            <p:nvPr/>
          </p:nvSpPr>
          <p:spPr bwMode="auto">
            <a:xfrm>
              <a:off x="3452" y="2034"/>
              <a:ext cx="1570" cy="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nchor="ct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a:spcBef>
                  <a:spcPct val="50000"/>
                </a:spcBef>
              </a:pPr>
              <a:r>
                <a:rPr lang="en-US" sz="1600" b="1">
                  <a:solidFill>
                    <a:srgbClr val="CC0000"/>
                  </a:solidFill>
                  <a:ea typeface="Osaka"/>
                  <a:cs typeface="Osaka"/>
                </a:rPr>
                <a:t>Treatment -178-CL-049</a:t>
              </a:r>
              <a:endParaRPr lang="en-US" altLang="ja-JP" sz="1600" b="1">
                <a:solidFill>
                  <a:srgbClr val="CC0000"/>
                </a:solidFill>
                <a:ea typeface="Osaka"/>
                <a:cs typeface="Osaka"/>
              </a:endParaRPr>
            </a:p>
          </p:txBody>
        </p:sp>
        <p:sp>
          <p:nvSpPr>
            <p:cNvPr id="13359" name="Rectangle 40"/>
            <p:cNvSpPr>
              <a:spLocks noChangeArrowheads="1"/>
            </p:cNvSpPr>
            <p:nvPr/>
          </p:nvSpPr>
          <p:spPr bwMode="auto">
            <a:xfrm>
              <a:off x="3273" y="2024"/>
              <a:ext cx="1927" cy="227"/>
            </a:xfrm>
            <a:prstGeom prst="roundRect">
              <a:avLst>
                <a:gd name="adj" fmla="val 50000"/>
              </a:avLst>
            </a:prstGeom>
            <a:noFill/>
            <a:ln w="12700">
              <a:solidFill>
                <a:srgbClr val="969696"/>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spcBef>
                  <a:spcPct val="50000"/>
                </a:spcBef>
              </a:pPr>
              <a:endParaRPr lang="ja-JP" altLang="ja-JP" sz="2200" b="1">
                <a:solidFill>
                  <a:srgbClr val="FFFFFF"/>
                </a:solidFill>
                <a:ea typeface="Osaka"/>
                <a:cs typeface="Osaka"/>
              </a:endParaRPr>
            </a:p>
          </p:txBody>
        </p:sp>
      </p:grpSp>
      <p:sp>
        <p:nvSpPr>
          <p:cNvPr id="13318" name="Text Box 43"/>
          <p:cNvSpPr txBox="1">
            <a:spLocks noChangeArrowheads="1"/>
          </p:cNvSpPr>
          <p:nvPr/>
        </p:nvSpPr>
        <p:spPr bwMode="auto">
          <a:xfrm>
            <a:off x="250825" y="5848350"/>
            <a:ext cx="7842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a:spcBef>
                <a:spcPct val="50000"/>
              </a:spcBef>
            </a:pPr>
            <a:r>
              <a:rPr lang="en-US" altLang="ja-JP" sz="1600" b="1">
                <a:solidFill>
                  <a:srgbClr val="CC0000"/>
                </a:solidFill>
                <a:latin typeface="Trebuchet MS" pitchFamily="34" charset="0"/>
                <a:ea typeface="Osaka"/>
                <a:cs typeface="Osaka"/>
              </a:rPr>
              <a:t>Visit 1</a:t>
            </a:r>
          </a:p>
        </p:txBody>
      </p:sp>
      <p:sp>
        <p:nvSpPr>
          <p:cNvPr id="13319" name="Text Box 24"/>
          <p:cNvSpPr>
            <a:spLocks noChangeArrowheads="1"/>
          </p:cNvSpPr>
          <p:nvPr/>
        </p:nvSpPr>
        <p:spPr bwMode="auto">
          <a:xfrm>
            <a:off x="49213" y="1844675"/>
            <a:ext cx="1209675" cy="584200"/>
          </a:xfrm>
          <a:prstGeom prst="roundRect">
            <a:avLst>
              <a:gd name="adj" fmla="val 33421"/>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lIns="18000" tIns="18000" rIns="18000" bIns="18000" anchor="b"/>
          <a:lstStyle/>
          <a:p>
            <a:pPr eaLnBrk="1" hangingPunct="1"/>
            <a:r>
              <a:rPr lang="en-US" altLang="ja-JP" sz="1100">
                <a:solidFill>
                  <a:srgbClr val="000000"/>
                </a:solidFill>
                <a:latin typeface="Trebuchet MS" pitchFamily="34" charset="0"/>
              </a:rPr>
              <a:t>Start</a:t>
            </a:r>
            <a:br>
              <a:rPr lang="en-US" altLang="ja-JP" sz="1100">
                <a:solidFill>
                  <a:srgbClr val="000000"/>
                </a:solidFill>
                <a:latin typeface="Trebuchet MS" pitchFamily="34" charset="0"/>
              </a:rPr>
            </a:br>
            <a:r>
              <a:rPr lang="en-US" altLang="ja-JP" sz="1100">
                <a:solidFill>
                  <a:srgbClr val="000000"/>
                </a:solidFill>
                <a:latin typeface="Trebuchet MS" pitchFamily="34" charset="0"/>
              </a:rPr>
              <a:t>Screening</a:t>
            </a:r>
          </a:p>
        </p:txBody>
      </p:sp>
      <p:sp>
        <p:nvSpPr>
          <p:cNvPr id="113" name="AutoShape 30"/>
          <p:cNvSpPr>
            <a:spLocks noChangeArrowheads="1"/>
          </p:cNvSpPr>
          <p:nvPr/>
        </p:nvSpPr>
        <p:spPr bwMode="auto">
          <a:xfrm>
            <a:off x="2822037" y="4365104"/>
            <a:ext cx="5603506" cy="288000"/>
          </a:xfrm>
          <a:prstGeom prst="rect">
            <a:avLst/>
          </a:prstGeom>
          <a:solidFill>
            <a:srgbClr val="7896C8"/>
          </a:solidFill>
          <a:ln w="12700">
            <a:noFill/>
            <a:miter lim="800000"/>
            <a:headEnd/>
            <a:tailEnd/>
          </a:ln>
          <a:scene3d>
            <a:camera prst="orthographicFront"/>
            <a:lightRig rig="threePt" dir="t"/>
          </a:scene3d>
          <a:sp3d>
            <a:bevelT w="63500" h="25400"/>
          </a:sp3d>
        </p:spPr>
        <p:txBody>
          <a:bodyPr wrap="none" lIns="18000" tIns="18000" rIns="18000" bIns="18000" anchor="ctr"/>
          <a:lstStyle/>
          <a:p>
            <a:pPr marL="114300">
              <a:spcAft>
                <a:spcPts val="300"/>
              </a:spcAft>
              <a:tabLst>
                <a:tab pos="2960688" algn="r"/>
              </a:tabLst>
              <a:defRPr/>
            </a:pPr>
            <a:r>
              <a:rPr lang="en-US" sz="1400" dirty="0" err="1">
                <a:solidFill>
                  <a:prstClr val="black"/>
                </a:solidFill>
                <a:latin typeface="Trebuchet MS"/>
                <a:ea typeface="Osaka" charset="-128"/>
              </a:rPr>
              <a:t>tolterodine</a:t>
            </a:r>
            <a:r>
              <a:rPr lang="en-US" sz="1400" dirty="0">
                <a:solidFill>
                  <a:prstClr val="black"/>
                </a:solidFill>
                <a:latin typeface="Trebuchet MS"/>
                <a:ea typeface="Osaka" charset="-128"/>
              </a:rPr>
              <a:t> 4 mg ER (n=813)</a:t>
            </a:r>
          </a:p>
        </p:txBody>
      </p:sp>
      <p:sp>
        <p:nvSpPr>
          <p:cNvPr id="114" name="AutoShape 28"/>
          <p:cNvSpPr>
            <a:spLocks noChangeArrowheads="1"/>
          </p:cNvSpPr>
          <p:nvPr/>
        </p:nvSpPr>
        <p:spPr bwMode="auto">
          <a:xfrm>
            <a:off x="2822037" y="3501040"/>
            <a:ext cx="5603506" cy="288000"/>
          </a:xfrm>
          <a:prstGeom prst="rect">
            <a:avLst/>
          </a:prstGeom>
          <a:solidFill>
            <a:srgbClr val="FFC425"/>
          </a:solidFill>
          <a:ln w="28575">
            <a:noFill/>
            <a:miter lim="800000"/>
            <a:headEnd/>
            <a:tailEnd/>
          </a:ln>
          <a:scene3d>
            <a:camera prst="orthographicFront"/>
            <a:lightRig rig="threePt" dir="t"/>
          </a:scene3d>
          <a:sp3d>
            <a:bevelT w="63500" h="25400"/>
          </a:sp3d>
        </p:spPr>
        <p:txBody>
          <a:bodyPr anchor="ctr"/>
          <a:lstStyle/>
          <a:p>
            <a:pPr>
              <a:defRPr/>
            </a:pPr>
            <a:r>
              <a:rPr kumimoji="1" lang="en-US" altLang="ja-JP" sz="1400" dirty="0" err="1">
                <a:solidFill>
                  <a:prstClr val="black"/>
                </a:solidFill>
                <a:ea typeface="Verdana" pitchFamily="34" charset="0"/>
                <a:cs typeface="Verdana" pitchFamily="34" charset="0"/>
              </a:rPr>
              <a:t>mirabegron</a:t>
            </a:r>
            <a:r>
              <a:rPr kumimoji="1" lang="en-US" altLang="ja-JP" sz="1400" dirty="0">
                <a:solidFill>
                  <a:prstClr val="black"/>
                </a:solidFill>
                <a:ea typeface="Verdana" pitchFamily="34" charset="0"/>
                <a:cs typeface="Verdana" pitchFamily="34" charset="0"/>
              </a:rPr>
              <a:t> 50 mg (n=815)</a:t>
            </a:r>
          </a:p>
        </p:txBody>
      </p:sp>
      <p:sp>
        <p:nvSpPr>
          <p:cNvPr id="13326" name="Text Box 43"/>
          <p:cNvSpPr txBox="1">
            <a:spLocks noChangeArrowheads="1"/>
          </p:cNvSpPr>
          <p:nvPr/>
        </p:nvSpPr>
        <p:spPr bwMode="auto">
          <a:xfrm>
            <a:off x="8116888" y="5848350"/>
            <a:ext cx="7842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a:spcBef>
                <a:spcPct val="50000"/>
              </a:spcBef>
            </a:pPr>
            <a:r>
              <a:rPr lang="en-US" altLang="ja-JP" sz="1600" b="1">
                <a:solidFill>
                  <a:srgbClr val="CC0000"/>
                </a:solidFill>
                <a:latin typeface="Trebuchet MS" pitchFamily="34" charset="0"/>
                <a:ea typeface="Osaka"/>
                <a:cs typeface="Osaka"/>
              </a:rPr>
              <a:t>Visit 6</a:t>
            </a:r>
          </a:p>
        </p:txBody>
      </p:sp>
      <p:sp>
        <p:nvSpPr>
          <p:cNvPr id="13327" name="Line 7"/>
          <p:cNvSpPr>
            <a:spLocks noChangeShapeType="1"/>
          </p:cNvSpPr>
          <p:nvPr/>
        </p:nvSpPr>
        <p:spPr bwMode="auto">
          <a:xfrm>
            <a:off x="6843713" y="5589588"/>
            <a:ext cx="0" cy="287337"/>
          </a:xfrm>
          <a:prstGeom prst="line">
            <a:avLst/>
          </a:prstGeom>
          <a:noFill/>
          <a:ln w="28575">
            <a:solidFill>
              <a:schemeClr val="tx1"/>
            </a:solidFill>
            <a:round/>
            <a:headEnd/>
            <a:tailEnd type="none" w="med" len="lg"/>
          </a:ln>
          <a:extLst>
            <a:ext uri="{909E8E84-426E-40DD-AFC4-6F175D3DCCD1}">
              <a14:hiddenFill xmlns:a14="http://schemas.microsoft.com/office/drawing/2010/main">
                <a:noFill/>
              </a14:hiddenFill>
            </a:ext>
          </a:extLst>
        </p:spPr>
        <p:txBody>
          <a:bodyPr anchor="ctr">
            <a:spAutoFit/>
          </a:bodyPr>
          <a:lstStyle/>
          <a:p>
            <a:endParaRPr lang="en-US"/>
          </a:p>
        </p:txBody>
      </p:sp>
      <p:sp>
        <p:nvSpPr>
          <p:cNvPr id="13328" name="Text Box 24"/>
          <p:cNvSpPr txBox="1">
            <a:spLocks noChangeArrowheads="1"/>
          </p:cNvSpPr>
          <p:nvPr/>
        </p:nvSpPr>
        <p:spPr bwMode="auto">
          <a:xfrm>
            <a:off x="8043863" y="6107113"/>
            <a:ext cx="9302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a:spcBef>
                <a:spcPct val="50000"/>
              </a:spcBef>
            </a:pPr>
            <a:r>
              <a:rPr lang="en-US" altLang="ja-JP" sz="1400">
                <a:solidFill>
                  <a:srgbClr val="000000"/>
                </a:solidFill>
                <a:latin typeface="Trebuchet MS" pitchFamily="34" charset="0"/>
                <a:ea typeface="Osaka"/>
                <a:cs typeface="Osaka"/>
              </a:rPr>
              <a:t>Month 12</a:t>
            </a:r>
          </a:p>
        </p:txBody>
      </p:sp>
      <p:sp>
        <p:nvSpPr>
          <p:cNvPr id="13329" name="Text Box 43"/>
          <p:cNvSpPr txBox="1">
            <a:spLocks noChangeArrowheads="1"/>
          </p:cNvSpPr>
          <p:nvPr/>
        </p:nvSpPr>
        <p:spPr bwMode="auto">
          <a:xfrm>
            <a:off x="6477000" y="5848350"/>
            <a:ext cx="78263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a:spcBef>
                <a:spcPct val="50000"/>
              </a:spcBef>
            </a:pPr>
            <a:r>
              <a:rPr lang="en-US" altLang="ja-JP" sz="1600" b="1">
                <a:solidFill>
                  <a:srgbClr val="CC0000"/>
                </a:solidFill>
                <a:latin typeface="Trebuchet MS" pitchFamily="34" charset="0"/>
                <a:ea typeface="Osaka"/>
                <a:cs typeface="Osaka"/>
              </a:rPr>
              <a:t>Visit 5</a:t>
            </a:r>
          </a:p>
        </p:txBody>
      </p:sp>
      <p:sp>
        <p:nvSpPr>
          <p:cNvPr id="13330" name="Text Box 24"/>
          <p:cNvSpPr txBox="1">
            <a:spLocks noChangeArrowheads="1"/>
          </p:cNvSpPr>
          <p:nvPr/>
        </p:nvSpPr>
        <p:spPr bwMode="auto">
          <a:xfrm>
            <a:off x="6453188" y="6107113"/>
            <a:ext cx="8302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a:spcBef>
                <a:spcPct val="50000"/>
              </a:spcBef>
            </a:pPr>
            <a:r>
              <a:rPr lang="en-US" altLang="ja-JP" sz="1400">
                <a:solidFill>
                  <a:srgbClr val="000000"/>
                </a:solidFill>
                <a:latin typeface="Trebuchet MS" pitchFamily="34" charset="0"/>
                <a:ea typeface="Osaka"/>
                <a:cs typeface="Osaka"/>
              </a:rPr>
              <a:t>Month 9</a:t>
            </a:r>
          </a:p>
        </p:txBody>
      </p:sp>
      <p:sp>
        <p:nvSpPr>
          <p:cNvPr id="13331" name="Text Box 43"/>
          <p:cNvSpPr txBox="1">
            <a:spLocks noChangeArrowheads="1"/>
          </p:cNvSpPr>
          <p:nvPr/>
        </p:nvSpPr>
        <p:spPr bwMode="auto">
          <a:xfrm>
            <a:off x="4987925" y="5848350"/>
            <a:ext cx="7842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a:spcBef>
                <a:spcPct val="50000"/>
              </a:spcBef>
            </a:pPr>
            <a:r>
              <a:rPr lang="en-US" altLang="ja-JP" sz="1600" b="1">
                <a:solidFill>
                  <a:srgbClr val="CC0000"/>
                </a:solidFill>
                <a:latin typeface="Trebuchet MS" pitchFamily="34" charset="0"/>
                <a:ea typeface="Osaka"/>
                <a:cs typeface="Osaka"/>
              </a:rPr>
              <a:t>Visit 4</a:t>
            </a:r>
          </a:p>
        </p:txBody>
      </p:sp>
      <p:sp>
        <p:nvSpPr>
          <p:cNvPr id="13332" name="Line 7"/>
          <p:cNvSpPr>
            <a:spLocks noChangeShapeType="1"/>
          </p:cNvSpPr>
          <p:nvPr/>
        </p:nvSpPr>
        <p:spPr bwMode="auto">
          <a:xfrm>
            <a:off x="5380038" y="5589588"/>
            <a:ext cx="0" cy="287337"/>
          </a:xfrm>
          <a:prstGeom prst="line">
            <a:avLst/>
          </a:prstGeom>
          <a:noFill/>
          <a:ln w="28575">
            <a:solidFill>
              <a:schemeClr val="tx1"/>
            </a:solidFill>
            <a:round/>
            <a:headEnd/>
            <a:tailEnd type="none" w="med" len="lg"/>
          </a:ln>
          <a:extLst>
            <a:ext uri="{909E8E84-426E-40DD-AFC4-6F175D3DCCD1}">
              <a14:hiddenFill xmlns:a14="http://schemas.microsoft.com/office/drawing/2010/main">
                <a:noFill/>
              </a14:hiddenFill>
            </a:ext>
          </a:extLst>
        </p:spPr>
        <p:txBody>
          <a:bodyPr anchor="ctr">
            <a:spAutoFit/>
          </a:bodyPr>
          <a:lstStyle/>
          <a:p>
            <a:endParaRPr lang="en-US"/>
          </a:p>
        </p:txBody>
      </p:sp>
      <p:sp>
        <p:nvSpPr>
          <p:cNvPr id="13333" name="Text Box 24"/>
          <p:cNvSpPr txBox="1">
            <a:spLocks noChangeArrowheads="1"/>
          </p:cNvSpPr>
          <p:nvPr/>
        </p:nvSpPr>
        <p:spPr bwMode="auto">
          <a:xfrm>
            <a:off x="4965700" y="6107113"/>
            <a:ext cx="8302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a:spcBef>
                <a:spcPct val="50000"/>
              </a:spcBef>
            </a:pPr>
            <a:r>
              <a:rPr lang="en-US" altLang="ja-JP" sz="1400">
                <a:solidFill>
                  <a:srgbClr val="000000"/>
                </a:solidFill>
                <a:latin typeface="Trebuchet MS" pitchFamily="34" charset="0"/>
                <a:ea typeface="Osaka"/>
                <a:cs typeface="Osaka"/>
              </a:rPr>
              <a:t>Month 6</a:t>
            </a:r>
          </a:p>
        </p:txBody>
      </p:sp>
      <p:sp>
        <p:nvSpPr>
          <p:cNvPr id="13334" name="Text Box 43"/>
          <p:cNvSpPr txBox="1">
            <a:spLocks noChangeArrowheads="1"/>
          </p:cNvSpPr>
          <p:nvPr/>
        </p:nvSpPr>
        <p:spPr bwMode="auto">
          <a:xfrm>
            <a:off x="3424238" y="5848350"/>
            <a:ext cx="7842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a:spcBef>
                <a:spcPct val="50000"/>
              </a:spcBef>
            </a:pPr>
            <a:r>
              <a:rPr lang="en-US" altLang="ja-JP" sz="1600" b="1">
                <a:solidFill>
                  <a:srgbClr val="CC0000"/>
                </a:solidFill>
                <a:latin typeface="Trebuchet MS" pitchFamily="34" charset="0"/>
                <a:ea typeface="Osaka"/>
                <a:cs typeface="Osaka"/>
              </a:rPr>
              <a:t>Visit 3</a:t>
            </a:r>
          </a:p>
        </p:txBody>
      </p:sp>
      <p:sp>
        <p:nvSpPr>
          <p:cNvPr id="13335" name="Line 7"/>
          <p:cNvSpPr>
            <a:spLocks noChangeShapeType="1"/>
          </p:cNvSpPr>
          <p:nvPr/>
        </p:nvSpPr>
        <p:spPr bwMode="auto">
          <a:xfrm>
            <a:off x="3816350" y="5589588"/>
            <a:ext cx="0" cy="287337"/>
          </a:xfrm>
          <a:prstGeom prst="line">
            <a:avLst/>
          </a:prstGeom>
          <a:noFill/>
          <a:ln w="28575">
            <a:solidFill>
              <a:schemeClr val="tx1"/>
            </a:solidFill>
            <a:round/>
            <a:headEnd/>
            <a:tailEnd type="none" w="med" len="lg"/>
          </a:ln>
          <a:extLst>
            <a:ext uri="{909E8E84-426E-40DD-AFC4-6F175D3DCCD1}">
              <a14:hiddenFill xmlns:a14="http://schemas.microsoft.com/office/drawing/2010/main">
                <a:noFill/>
              </a14:hiddenFill>
            </a:ext>
          </a:extLst>
        </p:spPr>
        <p:txBody>
          <a:bodyPr anchor="ctr">
            <a:spAutoFit/>
          </a:bodyPr>
          <a:lstStyle/>
          <a:p>
            <a:endParaRPr lang="en-US"/>
          </a:p>
        </p:txBody>
      </p:sp>
      <p:sp>
        <p:nvSpPr>
          <p:cNvPr id="13336" name="Text Box 24"/>
          <p:cNvSpPr txBox="1">
            <a:spLocks noChangeArrowheads="1"/>
          </p:cNvSpPr>
          <p:nvPr/>
        </p:nvSpPr>
        <p:spPr bwMode="auto">
          <a:xfrm>
            <a:off x="3400425" y="6107113"/>
            <a:ext cx="8318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a:spcBef>
                <a:spcPct val="50000"/>
              </a:spcBef>
            </a:pPr>
            <a:r>
              <a:rPr lang="en-US" altLang="ja-JP" sz="1400">
                <a:solidFill>
                  <a:srgbClr val="000000"/>
                </a:solidFill>
                <a:latin typeface="Trebuchet MS" pitchFamily="34" charset="0"/>
                <a:ea typeface="Osaka"/>
                <a:cs typeface="Osaka"/>
              </a:rPr>
              <a:t>Month 3</a:t>
            </a:r>
          </a:p>
        </p:txBody>
      </p:sp>
      <p:sp>
        <p:nvSpPr>
          <p:cNvPr id="13337" name="Text Box 43"/>
          <p:cNvSpPr txBox="1">
            <a:spLocks noChangeArrowheads="1"/>
          </p:cNvSpPr>
          <p:nvPr/>
        </p:nvSpPr>
        <p:spPr bwMode="auto">
          <a:xfrm>
            <a:off x="1806575" y="5848350"/>
            <a:ext cx="78263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a:spcBef>
                <a:spcPct val="50000"/>
              </a:spcBef>
            </a:pPr>
            <a:r>
              <a:rPr lang="en-US" altLang="ja-JP" sz="1600" b="1">
                <a:solidFill>
                  <a:srgbClr val="CC0000"/>
                </a:solidFill>
                <a:latin typeface="Trebuchet MS" pitchFamily="34" charset="0"/>
                <a:ea typeface="Osaka"/>
                <a:cs typeface="Osaka"/>
              </a:rPr>
              <a:t>Visit 2</a:t>
            </a:r>
          </a:p>
        </p:txBody>
      </p:sp>
      <p:sp>
        <p:nvSpPr>
          <p:cNvPr id="13338" name="Text Box 24"/>
          <p:cNvSpPr txBox="1">
            <a:spLocks noChangeArrowheads="1"/>
          </p:cNvSpPr>
          <p:nvPr/>
        </p:nvSpPr>
        <p:spPr bwMode="auto">
          <a:xfrm>
            <a:off x="1803400" y="6107113"/>
            <a:ext cx="7889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a:spcBef>
                <a:spcPct val="50000"/>
              </a:spcBef>
            </a:pPr>
            <a:r>
              <a:rPr lang="en-US" altLang="ja-JP" sz="1400">
                <a:solidFill>
                  <a:srgbClr val="000000"/>
                </a:solidFill>
                <a:latin typeface="Trebuchet MS" pitchFamily="34" charset="0"/>
                <a:ea typeface="Osaka"/>
                <a:cs typeface="Osaka"/>
              </a:rPr>
              <a:t>Week 0</a:t>
            </a:r>
          </a:p>
        </p:txBody>
      </p:sp>
      <p:sp>
        <p:nvSpPr>
          <p:cNvPr id="13339" name="Text Box 24"/>
          <p:cNvSpPr txBox="1">
            <a:spLocks noChangeArrowheads="1"/>
          </p:cNvSpPr>
          <p:nvPr/>
        </p:nvSpPr>
        <p:spPr bwMode="auto">
          <a:xfrm>
            <a:off x="219075" y="6107113"/>
            <a:ext cx="8477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a:spcBef>
                <a:spcPct val="50000"/>
              </a:spcBef>
            </a:pPr>
            <a:r>
              <a:rPr lang="en-US" altLang="ja-JP" sz="1400">
                <a:solidFill>
                  <a:srgbClr val="000000"/>
                </a:solidFill>
                <a:latin typeface="Trebuchet MS" pitchFamily="34" charset="0"/>
                <a:ea typeface="Osaka"/>
                <a:cs typeface="Osaka"/>
              </a:rPr>
              <a:t>Week -2</a:t>
            </a:r>
          </a:p>
        </p:txBody>
      </p:sp>
      <p:sp>
        <p:nvSpPr>
          <p:cNvPr id="112" name="AutoShape 29"/>
          <p:cNvSpPr>
            <a:spLocks noChangeArrowheads="1"/>
          </p:cNvSpPr>
          <p:nvPr/>
        </p:nvSpPr>
        <p:spPr bwMode="auto">
          <a:xfrm>
            <a:off x="2822037" y="3936804"/>
            <a:ext cx="5603506" cy="288000"/>
          </a:xfrm>
          <a:prstGeom prst="rect">
            <a:avLst/>
          </a:prstGeom>
          <a:solidFill>
            <a:srgbClr val="A17700"/>
          </a:solidFill>
          <a:ln w="12700">
            <a:noFill/>
            <a:miter lim="800000"/>
            <a:headEnd/>
            <a:tailEnd/>
          </a:ln>
          <a:scene3d>
            <a:camera prst="orthographicFront"/>
            <a:lightRig rig="threePt" dir="t"/>
          </a:scene3d>
          <a:sp3d>
            <a:bevelT w="63500" h="25400"/>
          </a:sp3d>
        </p:spPr>
        <p:txBody>
          <a:bodyPr wrap="none" lIns="18000" tIns="18000" rIns="18000" bIns="18000" anchor="ctr"/>
          <a:lstStyle/>
          <a:p>
            <a:pPr>
              <a:defRPr/>
            </a:pPr>
            <a:r>
              <a:rPr kumimoji="1" lang="en-US" altLang="ja-JP" sz="1400" dirty="0" err="1">
                <a:solidFill>
                  <a:prstClr val="white"/>
                </a:solidFill>
                <a:ea typeface="Verdana" pitchFamily="34" charset="0"/>
                <a:cs typeface="Verdana" pitchFamily="34" charset="0"/>
              </a:rPr>
              <a:t>mirabegron</a:t>
            </a:r>
            <a:r>
              <a:rPr kumimoji="1" lang="en-US" altLang="ja-JP" sz="1400" dirty="0">
                <a:solidFill>
                  <a:prstClr val="white"/>
                </a:solidFill>
                <a:ea typeface="Verdana" pitchFamily="34" charset="0"/>
                <a:cs typeface="Verdana" pitchFamily="34" charset="0"/>
              </a:rPr>
              <a:t> 100 mg (n=824)</a:t>
            </a:r>
          </a:p>
        </p:txBody>
      </p:sp>
      <p:sp>
        <p:nvSpPr>
          <p:cNvPr id="146" name="Rectangle 32"/>
          <p:cNvSpPr>
            <a:spLocks noChangeArrowheads="1"/>
          </p:cNvSpPr>
          <p:nvPr/>
        </p:nvSpPr>
        <p:spPr bwMode="auto">
          <a:xfrm>
            <a:off x="688176" y="3904592"/>
            <a:ext cx="1003504" cy="352425"/>
          </a:xfrm>
          <a:prstGeom prst="roundRect">
            <a:avLst>
              <a:gd name="adj" fmla="val 22587"/>
            </a:avLst>
          </a:prstGeom>
          <a:solidFill>
            <a:srgbClr val="BFBFBF"/>
          </a:solidFill>
          <a:ln w="28575">
            <a:noFill/>
            <a:miter lim="800000"/>
            <a:headEnd/>
            <a:tailEnd/>
          </a:ln>
          <a:scene3d>
            <a:camera prst="orthographicFront"/>
            <a:lightRig rig="threePt" dir="t"/>
          </a:scene3d>
          <a:sp3d>
            <a:bevelT w="63500" h="25400"/>
          </a:sp3d>
        </p:spPr>
        <p:txBody>
          <a:bodyPr>
            <a:spAutoFit/>
          </a:bodyPr>
          <a:lstStyle/>
          <a:p>
            <a:pPr>
              <a:defRPr/>
            </a:pPr>
            <a:r>
              <a:rPr kumimoji="1" lang="en-US" altLang="ja-JP" sz="1400" dirty="0">
                <a:solidFill>
                  <a:prstClr val="black"/>
                </a:solidFill>
                <a:ea typeface="Verdana" pitchFamily="34" charset="0"/>
                <a:cs typeface="Verdana" pitchFamily="34" charset="0"/>
              </a:rPr>
              <a:t>placebo</a:t>
            </a:r>
          </a:p>
        </p:txBody>
      </p:sp>
      <p:sp>
        <p:nvSpPr>
          <p:cNvPr id="13346" name="Text Box 24"/>
          <p:cNvSpPr>
            <a:spLocks noChangeArrowheads="1"/>
          </p:cNvSpPr>
          <p:nvPr/>
        </p:nvSpPr>
        <p:spPr bwMode="auto">
          <a:xfrm>
            <a:off x="8037513" y="1893888"/>
            <a:ext cx="998537" cy="584200"/>
          </a:xfrm>
          <a:prstGeom prst="roundRect">
            <a:avLst>
              <a:gd name="adj" fmla="val 33421"/>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lIns="18000" tIns="18000" rIns="18000" bIns="18000" anchor="b"/>
          <a:lstStyle/>
          <a:p>
            <a:pPr eaLnBrk="1" hangingPunct="1"/>
            <a:r>
              <a:rPr lang="en-US" altLang="ja-JP" sz="1100">
                <a:solidFill>
                  <a:srgbClr val="000000"/>
                </a:solidFill>
                <a:latin typeface="Trebuchet MS" pitchFamily="34" charset="0"/>
              </a:rPr>
              <a:t>End of</a:t>
            </a:r>
            <a:br>
              <a:rPr lang="en-US" altLang="ja-JP" sz="1100">
                <a:solidFill>
                  <a:srgbClr val="000000"/>
                </a:solidFill>
                <a:latin typeface="Trebuchet MS" pitchFamily="34" charset="0"/>
              </a:rPr>
            </a:br>
            <a:r>
              <a:rPr lang="en-US" altLang="ja-JP" sz="1100">
                <a:solidFill>
                  <a:srgbClr val="000000"/>
                </a:solidFill>
                <a:latin typeface="Trebuchet MS" pitchFamily="34" charset="0"/>
              </a:rPr>
              <a:t>study</a:t>
            </a:r>
          </a:p>
        </p:txBody>
      </p:sp>
      <p:sp>
        <p:nvSpPr>
          <p:cNvPr id="13347" name="Text Box 43"/>
          <p:cNvSpPr txBox="1">
            <a:spLocks noChangeArrowheads="1"/>
          </p:cNvSpPr>
          <p:nvPr/>
        </p:nvSpPr>
        <p:spPr bwMode="auto">
          <a:xfrm>
            <a:off x="2619375" y="5848350"/>
            <a:ext cx="7842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a:spcBef>
                <a:spcPct val="50000"/>
              </a:spcBef>
            </a:pPr>
            <a:r>
              <a:rPr lang="en-US" altLang="ja-JP" sz="1600" b="1">
                <a:solidFill>
                  <a:srgbClr val="CC0000"/>
                </a:solidFill>
                <a:latin typeface="Trebuchet MS" pitchFamily="34" charset="0"/>
                <a:ea typeface="Osaka"/>
                <a:cs typeface="Osaka"/>
              </a:rPr>
              <a:t>Visit 3</a:t>
            </a:r>
          </a:p>
        </p:txBody>
      </p:sp>
      <p:sp>
        <p:nvSpPr>
          <p:cNvPr id="13348" name="Line 7"/>
          <p:cNvSpPr>
            <a:spLocks noChangeShapeType="1"/>
          </p:cNvSpPr>
          <p:nvPr/>
        </p:nvSpPr>
        <p:spPr bwMode="auto">
          <a:xfrm>
            <a:off x="3011488" y="5589588"/>
            <a:ext cx="0" cy="287337"/>
          </a:xfrm>
          <a:prstGeom prst="line">
            <a:avLst/>
          </a:prstGeom>
          <a:noFill/>
          <a:ln w="28575">
            <a:solidFill>
              <a:schemeClr val="tx1"/>
            </a:solidFill>
            <a:round/>
            <a:headEnd/>
            <a:tailEnd type="none" w="med" len="lg"/>
          </a:ln>
          <a:extLst>
            <a:ext uri="{909E8E84-426E-40DD-AFC4-6F175D3DCCD1}">
              <a14:hiddenFill xmlns:a14="http://schemas.microsoft.com/office/drawing/2010/main">
                <a:noFill/>
              </a14:hiddenFill>
            </a:ext>
          </a:extLst>
        </p:spPr>
        <p:txBody>
          <a:bodyPr anchor="ctr">
            <a:spAutoFit/>
          </a:bodyPr>
          <a:lstStyle/>
          <a:p>
            <a:endParaRPr lang="en-US"/>
          </a:p>
        </p:txBody>
      </p:sp>
      <p:sp>
        <p:nvSpPr>
          <p:cNvPr id="13349" name="Text Box 24"/>
          <p:cNvSpPr txBox="1">
            <a:spLocks noChangeArrowheads="1"/>
          </p:cNvSpPr>
          <p:nvPr/>
        </p:nvSpPr>
        <p:spPr bwMode="auto">
          <a:xfrm>
            <a:off x="2597150" y="6107113"/>
            <a:ext cx="8302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a:spcBef>
                <a:spcPct val="50000"/>
              </a:spcBef>
            </a:pPr>
            <a:r>
              <a:rPr lang="en-US" altLang="ja-JP" sz="1400">
                <a:solidFill>
                  <a:srgbClr val="000000"/>
                </a:solidFill>
                <a:latin typeface="Trebuchet MS" pitchFamily="34" charset="0"/>
                <a:ea typeface="Osaka"/>
                <a:cs typeface="Osaka"/>
              </a:rPr>
              <a:t>Month 1</a:t>
            </a:r>
          </a:p>
        </p:txBody>
      </p:sp>
      <p:sp>
        <p:nvSpPr>
          <p:cNvPr id="13350" name="Line 7"/>
          <p:cNvSpPr>
            <a:spLocks noChangeShapeType="1"/>
          </p:cNvSpPr>
          <p:nvPr/>
        </p:nvSpPr>
        <p:spPr bwMode="auto">
          <a:xfrm flipH="1">
            <a:off x="8532813" y="2422525"/>
            <a:ext cx="0" cy="3454400"/>
          </a:xfrm>
          <a:prstGeom prst="line">
            <a:avLst/>
          </a:prstGeom>
          <a:noFill/>
          <a:ln w="28575">
            <a:solidFill>
              <a:schemeClr val="tx1"/>
            </a:solidFill>
            <a:round/>
            <a:headEnd/>
            <a:tailEnd type="none" w="med" len="lg"/>
          </a:ln>
          <a:extLst>
            <a:ext uri="{909E8E84-426E-40DD-AFC4-6F175D3DCCD1}">
              <a14:hiddenFill xmlns:a14="http://schemas.microsoft.com/office/drawing/2010/main">
                <a:noFill/>
              </a14:hiddenFill>
            </a:ext>
          </a:extLst>
        </p:spPr>
        <p:txBody>
          <a:bodyPr anchor="ctr">
            <a:spAutoFit/>
          </a:bodyPr>
          <a:lstStyle/>
          <a:p>
            <a:endParaRPr lang="en-US"/>
          </a:p>
        </p:txBody>
      </p:sp>
      <p:sp>
        <p:nvSpPr>
          <p:cNvPr id="13351" name="Line 7"/>
          <p:cNvSpPr>
            <a:spLocks noChangeShapeType="1"/>
          </p:cNvSpPr>
          <p:nvPr/>
        </p:nvSpPr>
        <p:spPr bwMode="auto">
          <a:xfrm flipH="1">
            <a:off x="2197100" y="2422525"/>
            <a:ext cx="0" cy="3454400"/>
          </a:xfrm>
          <a:prstGeom prst="line">
            <a:avLst/>
          </a:prstGeom>
          <a:noFill/>
          <a:ln w="28575">
            <a:solidFill>
              <a:schemeClr val="tx1"/>
            </a:solidFill>
            <a:round/>
            <a:headEnd/>
            <a:tailEnd type="none" w="med" len="lg"/>
          </a:ln>
          <a:extLst>
            <a:ext uri="{909E8E84-426E-40DD-AFC4-6F175D3DCCD1}">
              <a14:hiddenFill xmlns:a14="http://schemas.microsoft.com/office/drawing/2010/main">
                <a:noFill/>
              </a14:hiddenFill>
            </a:ext>
          </a:extLst>
        </p:spPr>
        <p:txBody>
          <a:bodyPr anchor="ctr">
            <a:spAutoFit/>
          </a:bodyPr>
          <a:lstStyle/>
          <a:p>
            <a:endParaRPr lang="en-US"/>
          </a:p>
        </p:txBody>
      </p:sp>
      <p:sp>
        <p:nvSpPr>
          <p:cNvPr id="13352" name="Line 7"/>
          <p:cNvSpPr>
            <a:spLocks noChangeShapeType="1"/>
          </p:cNvSpPr>
          <p:nvPr/>
        </p:nvSpPr>
        <p:spPr bwMode="auto">
          <a:xfrm flipH="1">
            <a:off x="639763" y="2422525"/>
            <a:ext cx="0" cy="3454400"/>
          </a:xfrm>
          <a:prstGeom prst="line">
            <a:avLst/>
          </a:prstGeom>
          <a:noFill/>
          <a:ln w="28575">
            <a:solidFill>
              <a:schemeClr val="tx1"/>
            </a:solidFill>
            <a:round/>
            <a:headEnd/>
            <a:tailEnd type="none" w="med" len="lg"/>
          </a:ln>
          <a:extLst>
            <a:ext uri="{909E8E84-426E-40DD-AFC4-6F175D3DCCD1}">
              <a14:hiddenFill xmlns:a14="http://schemas.microsoft.com/office/drawing/2010/main">
                <a:noFill/>
              </a14:hiddenFill>
            </a:ext>
          </a:extLst>
        </p:spPr>
        <p:txBody>
          <a:bodyPr anchor="ctr">
            <a:spAutoFit/>
          </a:bodyPr>
          <a:lstStyle/>
          <a:p>
            <a:endParaRPr lang="en-US"/>
          </a:p>
        </p:txBody>
      </p:sp>
      <p:sp>
        <p:nvSpPr>
          <p:cNvPr id="13353" name="Text Box 24"/>
          <p:cNvSpPr>
            <a:spLocks noChangeArrowheads="1"/>
          </p:cNvSpPr>
          <p:nvPr/>
        </p:nvSpPr>
        <p:spPr bwMode="auto">
          <a:xfrm>
            <a:off x="1612900" y="1844675"/>
            <a:ext cx="1209675" cy="584200"/>
          </a:xfrm>
          <a:prstGeom prst="roundRect">
            <a:avLst>
              <a:gd name="adj" fmla="val 33421"/>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lIns="18000" tIns="18000" rIns="18000" bIns="18000" anchor="b"/>
          <a:lstStyle/>
          <a:p>
            <a:pPr eaLnBrk="1" hangingPunct="1"/>
            <a:r>
              <a:rPr lang="en-US" altLang="ja-JP" sz="1100">
                <a:solidFill>
                  <a:srgbClr val="000000"/>
                </a:solidFill>
                <a:latin typeface="Trebuchet MS" pitchFamily="34" charset="0"/>
              </a:rPr>
              <a:t>Randomized  </a:t>
            </a:r>
            <a:r>
              <a:rPr lang="en-US" altLang="ja-JP" sz="1100" b="1">
                <a:solidFill>
                  <a:srgbClr val="000000"/>
                </a:solidFill>
                <a:latin typeface="Trebuchet MS" pitchFamily="34" charset="0"/>
              </a:rPr>
              <a:t>n=2452</a:t>
            </a:r>
          </a:p>
        </p:txBody>
      </p:sp>
      <p:cxnSp>
        <p:nvCxnSpPr>
          <p:cNvPr id="4" name="Straight Arrow Connector 3"/>
          <p:cNvCxnSpPr/>
          <p:nvPr/>
        </p:nvCxnSpPr>
        <p:spPr>
          <a:xfrm flipV="1">
            <a:off x="1692275" y="4081463"/>
            <a:ext cx="1130300" cy="0"/>
          </a:xfrm>
          <a:prstGeom prst="straightConnector1">
            <a:avLst/>
          </a:prstGeom>
          <a:ln w="28575">
            <a:solidFill>
              <a:schemeClr val="tx1"/>
            </a:solidFill>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6" name="Elbow Connector 5"/>
          <p:cNvCxnSpPr/>
          <p:nvPr/>
        </p:nvCxnSpPr>
        <p:spPr>
          <a:xfrm flipV="1">
            <a:off x="1692275" y="3644900"/>
            <a:ext cx="1130300" cy="436563"/>
          </a:xfrm>
          <a:prstGeom prst="bentConnector3">
            <a:avLst>
              <a:gd name="adj1" fmla="val 65409"/>
            </a:avLst>
          </a:prstGeom>
          <a:ln w="28575">
            <a:solidFill>
              <a:schemeClr val="tx1"/>
            </a:solidFill>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8" name="Elbow Connector 7"/>
          <p:cNvCxnSpPr/>
          <p:nvPr/>
        </p:nvCxnSpPr>
        <p:spPr>
          <a:xfrm>
            <a:off x="1692275" y="4081463"/>
            <a:ext cx="1130300" cy="427037"/>
          </a:xfrm>
          <a:prstGeom prst="bentConnector3">
            <a:avLst>
              <a:gd name="adj1" fmla="val 65409"/>
            </a:avLst>
          </a:prstGeom>
          <a:ln w="28575">
            <a:solidFill>
              <a:schemeClr val="tx1"/>
            </a:solidFill>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cxnSp>
      <p:sp>
        <p:nvSpPr>
          <p:cNvPr id="13357" name="TextBox 38"/>
          <p:cNvSpPr txBox="1">
            <a:spLocks noChangeArrowheads="1"/>
          </p:cNvSpPr>
          <p:nvPr/>
        </p:nvSpPr>
        <p:spPr bwMode="auto">
          <a:xfrm>
            <a:off x="4591050" y="6559550"/>
            <a:ext cx="538480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algn="l"/>
            <a:r>
              <a:rPr lang="en-GB" sz="1100">
                <a:solidFill>
                  <a:schemeClr val="tx1"/>
                </a:solidFill>
              </a:rPr>
              <a:t>Chapple CR et al  </a:t>
            </a:r>
            <a:r>
              <a:rPr lang="nl-NL" sz="1100">
                <a:solidFill>
                  <a:schemeClr val="tx1"/>
                </a:solidFill>
              </a:rPr>
              <a:t>Eur Urol 2013 Feb;63(2):296-305</a:t>
            </a:r>
            <a:endParaRPr lang="en-GB" sz="1100">
              <a:solidFill>
                <a:schemeClr val="tx1"/>
              </a:solidFill>
            </a:endParaRPr>
          </a:p>
        </p:txBody>
      </p:sp>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6"/>
          <p:cNvSpPr txBox="1">
            <a:spLocks noChangeArrowheads="1"/>
          </p:cNvSpPr>
          <p:nvPr/>
        </p:nvSpPr>
        <p:spPr bwMode="auto">
          <a:xfrm>
            <a:off x="323850" y="5938838"/>
            <a:ext cx="84963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r>
              <a:rPr lang="en-US" sz="1200">
                <a:solidFill>
                  <a:srgbClr val="000000"/>
                </a:solidFill>
                <a:latin typeface="Trebuchet MS" pitchFamily="34" charset="0"/>
                <a:ea typeface="ヒラギノ角ゴ Pro W3"/>
                <a:cs typeface="ヒラギノ角ゴ Pro W3"/>
              </a:rPr>
              <a:t>Secondary efficacy metrics in long term safety study demonstrate persistence of effect for mirabegron over the 12 month treatment period with magnitude similar to that of a well established treatment for OAB.</a:t>
            </a:r>
          </a:p>
        </p:txBody>
      </p:sp>
      <p:sp>
        <p:nvSpPr>
          <p:cNvPr id="14339" name="Rectangle 2"/>
          <p:cNvSpPr>
            <a:spLocks noGrp="1" noChangeArrowheads="1"/>
          </p:cNvSpPr>
          <p:nvPr>
            <p:ph type="title" idx="4294967295"/>
          </p:nvPr>
        </p:nvSpPr>
        <p:spPr>
          <a:xfrm>
            <a:off x="539750" y="290513"/>
            <a:ext cx="8266113" cy="757237"/>
          </a:xfrm>
        </p:spPr>
        <p:txBody>
          <a:bodyPr/>
          <a:lstStyle/>
          <a:p>
            <a:pPr fontAlgn="t"/>
            <a:r>
              <a:rPr lang="en-US" smtClean="0">
                <a:ea typeface="ヒラギノ角ゴ Pro W3"/>
                <a:cs typeface="ヒラギノ角ゴ Pro W3"/>
              </a:rPr>
              <a:t>Adjusted Mean Change from Baseline at Each Visit - Mean Number of Incontinence Episodes per 24 hrs</a:t>
            </a:r>
          </a:p>
        </p:txBody>
      </p:sp>
      <p:cxnSp>
        <p:nvCxnSpPr>
          <p:cNvPr id="200" name="Straight Connector 199"/>
          <p:cNvCxnSpPr/>
          <p:nvPr/>
        </p:nvCxnSpPr>
        <p:spPr>
          <a:xfrm>
            <a:off x="1238250" y="1560513"/>
            <a:ext cx="0" cy="3757612"/>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01" name="Straight Connector 200"/>
          <p:cNvCxnSpPr/>
          <p:nvPr/>
        </p:nvCxnSpPr>
        <p:spPr>
          <a:xfrm>
            <a:off x="1239838" y="5308600"/>
            <a:ext cx="7172325"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02" name="Straight Connector 201"/>
          <p:cNvCxnSpPr/>
          <p:nvPr/>
        </p:nvCxnSpPr>
        <p:spPr>
          <a:xfrm>
            <a:off x="1177925" y="5221288"/>
            <a:ext cx="60325"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03" name="Straight Connector 202"/>
          <p:cNvCxnSpPr/>
          <p:nvPr/>
        </p:nvCxnSpPr>
        <p:spPr>
          <a:xfrm>
            <a:off x="1195388" y="5145088"/>
            <a:ext cx="42862"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04" name="Straight Connector 203"/>
          <p:cNvCxnSpPr/>
          <p:nvPr/>
        </p:nvCxnSpPr>
        <p:spPr>
          <a:xfrm>
            <a:off x="1195388" y="5080000"/>
            <a:ext cx="42862"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05" name="Straight Connector 204"/>
          <p:cNvCxnSpPr/>
          <p:nvPr/>
        </p:nvCxnSpPr>
        <p:spPr>
          <a:xfrm>
            <a:off x="1195388" y="5011738"/>
            <a:ext cx="42862"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06" name="Straight Connector 205"/>
          <p:cNvCxnSpPr/>
          <p:nvPr/>
        </p:nvCxnSpPr>
        <p:spPr>
          <a:xfrm>
            <a:off x="1195388" y="4941888"/>
            <a:ext cx="42862"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07" name="Straight Connector 206"/>
          <p:cNvCxnSpPr/>
          <p:nvPr/>
        </p:nvCxnSpPr>
        <p:spPr>
          <a:xfrm>
            <a:off x="1177925" y="4865688"/>
            <a:ext cx="60325"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08" name="Straight Connector 207"/>
          <p:cNvCxnSpPr/>
          <p:nvPr/>
        </p:nvCxnSpPr>
        <p:spPr>
          <a:xfrm>
            <a:off x="1195388" y="4797425"/>
            <a:ext cx="42862"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09" name="Straight Connector 208"/>
          <p:cNvCxnSpPr/>
          <p:nvPr/>
        </p:nvCxnSpPr>
        <p:spPr>
          <a:xfrm>
            <a:off x="1195388" y="4732338"/>
            <a:ext cx="42862"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10" name="Straight Connector 209"/>
          <p:cNvCxnSpPr/>
          <p:nvPr/>
        </p:nvCxnSpPr>
        <p:spPr>
          <a:xfrm>
            <a:off x="1195388" y="4664075"/>
            <a:ext cx="42862"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11" name="Straight Connector 210"/>
          <p:cNvCxnSpPr/>
          <p:nvPr/>
        </p:nvCxnSpPr>
        <p:spPr>
          <a:xfrm>
            <a:off x="1195388" y="4594225"/>
            <a:ext cx="42862"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12" name="Straight Connector 211"/>
          <p:cNvCxnSpPr/>
          <p:nvPr/>
        </p:nvCxnSpPr>
        <p:spPr>
          <a:xfrm>
            <a:off x="1177925" y="4518025"/>
            <a:ext cx="60325"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13" name="Straight Connector 212"/>
          <p:cNvCxnSpPr/>
          <p:nvPr/>
        </p:nvCxnSpPr>
        <p:spPr>
          <a:xfrm>
            <a:off x="1195388" y="4441825"/>
            <a:ext cx="42862"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14" name="Straight Connector 213"/>
          <p:cNvCxnSpPr/>
          <p:nvPr/>
        </p:nvCxnSpPr>
        <p:spPr>
          <a:xfrm>
            <a:off x="1195388" y="4378325"/>
            <a:ext cx="42862"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15" name="Straight Connector 214"/>
          <p:cNvCxnSpPr/>
          <p:nvPr/>
        </p:nvCxnSpPr>
        <p:spPr>
          <a:xfrm>
            <a:off x="1195388" y="4308475"/>
            <a:ext cx="42862"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16" name="Straight Connector 215"/>
          <p:cNvCxnSpPr/>
          <p:nvPr/>
        </p:nvCxnSpPr>
        <p:spPr>
          <a:xfrm>
            <a:off x="1195388" y="4240213"/>
            <a:ext cx="42862"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17" name="Straight Connector 216"/>
          <p:cNvCxnSpPr/>
          <p:nvPr/>
        </p:nvCxnSpPr>
        <p:spPr>
          <a:xfrm>
            <a:off x="1177925" y="4164013"/>
            <a:ext cx="60325"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18" name="Straight Connector 217"/>
          <p:cNvCxnSpPr/>
          <p:nvPr/>
        </p:nvCxnSpPr>
        <p:spPr>
          <a:xfrm>
            <a:off x="1195388" y="4097338"/>
            <a:ext cx="42862"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19" name="Straight Connector 218"/>
          <p:cNvCxnSpPr/>
          <p:nvPr/>
        </p:nvCxnSpPr>
        <p:spPr>
          <a:xfrm>
            <a:off x="1195388" y="4032250"/>
            <a:ext cx="42862"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20" name="Straight Connector 219"/>
          <p:cNvCxnSpPr/>
          <p:nvPr/>
        </p:nvCxnSpPr>
        <p:spPr>
          <a:xfrm>
            <a:off x="1195388" y="3963988"/>
            <a:ext cx="42862"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21" name="Straight Connector 220"/>
          <p:cNvCxnSpPr/>
          <p:nvPr/>
        </p:nvCxnSpPr>
        <p:spPr>
          <a:xfrm>
            <a:off x="1195388" y="3894138"/>
            <a:ext cx="42862"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22" name="Straight Connector 221"/>
          <p:cNvCxnSpPr/>
          <p:nvPr/>
        </p:nvCxnSpPr>
        <p:spPr>
          <a:xfrm>
            <a:off x="1177925" y="3817938"/>
            <a:ext cx="60325"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23" name="Straight Connector 222"/>
          <p:cNvCxnSpPr/>
          <p:nvPr/>
        </p:nvCxnSpPr>
        <p:spPr>
          <a:xfrm>
            <a:off x="1195388" y="3744913"/>
            <a:ext cx="42862"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24" name="Straight Connector 223"/>
          <p:cNvCxnSpPr/>
          <p:nvPr/>
        </p:nvCxnSpPr>
        <p:spPr>
          <a:xfrm>
            <a:off x="1195388" y="3679825"/>
            <a:ext cx="42862"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25" name="Straight Connector 224"/>
          <p:cNvCxnSpPr/>
          <p:nvPr/>
        </p:nvCxnSpPr>
        <p:spPr>
          <a:xfrm>
            <a:off x="1195388" y="3611563"/>
            <a:ext cx="42862"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26" name="Straight Connector 225"/>
          <p:cNvCxnSpPr/>
          <p:nvPr/>
        </p:nvCxnSpPr>
        <p:spPr>
          <a:xfrm>
            <a:off x="1195388" y="3541713"/>
            <a:ext cx="42862"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27" name="Straight Connector 226"/>
          <p:cNvCxnSpPr/>
          <p:nvPr/>
        </p:nvCxnSpPr>
        <p:spPr>
          <a:xfrm>
            <a:off x="1177925" y="3465513"/>
            <a:ext cx="60325"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28" name="Straight Connector 227"/>
          <p:cNvCxnSpPr/>
          <p:nvPr/>
        </p:nvCxnSpPr>
        <p:spPr>
          <a:xfrm>
            <a:off x="1195388" y="3397250"/>
            <a:ext cx="42862"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29" name="Straight Connector 228"/>
          <p:cNvCxnSpPr/>
          <p:nvPr/>
        </p:nvCxnSpPr>
        <p:spPr>
          <a:xfrm>
            <a:off x="1195388" y="3332163"/>
            <a:ext cx="42862"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0" name="Straight Connector 229"/>
          <p:cNvCxnSpPr/>
          <p:nvPr/>
        </p:nvCxnSpPr>
        <p:spPr>
          <a:xfrm>
            <a:off x="1195388" y="3263900"/>
            <a:ext cx="42862"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1" name="Straight Connector 230"/>
          <p:cNvCxnSpPr/>
          <p:nvPr/>
        </p:nvCxnSpPr>
        <p:spPr>
          <a:xfrm>
            <a:off x="1195388" y="3194050"/>
            <a:ext cx="42862"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2" name="Straight Connector 231"/>
          <p:cNvCxnSpPr/>
          <p:nvPr/>
        </p:nvCxnSpPr>
        <p:spPr>
          <a:xfrm>
            <a:off x="1177925" y="3117850"/>
            <a:ext cx="60325"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3" name="Straight Connector 232"/>
          <p:cNvCxnSpPr/>
          <p:nvPr/>
        </p:nvCxnSpPr>
        <p:spPr>
          <a:xfrm>
            <a:off x="1195388" y="3051175"/>
            <a:ext cx="42862"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4" name="Straight Connector 233"/>
          <p:cNvCxnSpPr/>
          <p:nvPr/>
        </p:nvCxnSpPr>
        <p:spPr>
          <a:xfrm>
            <a:off x="1195388" y="2987675"/>
            <a:ext cx="42862"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5" name="Straight Connector 234"/>
          <p:cNvCxnSpPr/>
          <p:nvPr/>
        </p:nvCxnSpPr>
        <p:spPr>
          <a:xfrm>
            <a:off x="1195388" y="2917825"/>
            <a:ext cx="42862"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6" name="Straight Connector 235"/>
          <p:cNvCxnSpPr/>
          <p:nvPr/>
        </p:nvCxnSpPr>
        <p:spPr>
          <a:xfrm>
            <a:off x="1195388" y="2849563"/>
            <a:ext cx="42862"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7" name="Straight Connector 236"/>
          <p:cNvCxnSpPr/>
          <p:nvPr/>
        </p:nvCxnSpPr>
        <p:spPr>
          <a:xfrm>
            <a:off x="1177925" y="2773363"/>
            <a:ext cx="60325"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8" name="Straight Connector 237"/>
          <p:cNvCxnSpPr/>
          <p:nvPr/>
        </p:nvCxnSpPr>
        <p:spPr>
          <a:xfrm>
            <a:off x="1195388" y="2698750"/>
            <a:ext cx="42862"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9" name="Straight Connector 238"/>
          <p:cNvCxnSpPr/>
          <p:nvPr/>
        </p:nvCxnSpPr>
        <p:spPr>
          <a:xfrm>
            <a:off x="1195388" y="2635250"/>
            <a:ext cx="42862"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40" name="Straight Connector 239"/>
          <p:cNvCxnSpPr/>
          <p:nvPr/>
        </p:nvCxnSpPr>
        <p:spPr>
          <a:xfrm>
            <a:off x="1195388" y="2565400"/>
            <a:ext cx="42862"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41" name="Straight Connector 240"/>
          <p:cNvCxnSpPr/>
          <p:nvPr/>
        </p:nvCxnSpPr>
        <p:spPr>
          <a:xfrm>
            <a:off x="1195388" y="2497138"/>
            <a:ext cx="42862"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42" name="Straight Connector 241"/>
          <p:cNvCxnSpPr/>
          <p:nvPr/>
        </p:nvCxnSpPr>
        <p:spPr>
          <a:xfrm>
            <a:off x="1177925" y="2420938"/>
            <a:ext cx="60325"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43" name="Straight Connector 242"/>
          <p:cNvCxnSpPr/>
          <p:nvPr/>
        </p:nvCxnSpPr>
        <p:spPr>
          <a:xfrm>
            <a:off x="1195388" y="2346325"/>
            <a:ext cx="42862"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44" name="Straight Connector 243"/>
          <p:cNvCxnSpPr/>
          <p:nvPr/>
        </p:nvCxnSpPr>
        <p:spPr>
          <a:xfrm>
            <a:off x="1195388" y="2282825"/>
            <a:ext cx="42862"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45" name="Straight Connector 244"/>
          <p:cNvCxnSpPr/>
          <p:nvPr/>
        </p:nvCxnSpPr>
        <p:spPr>
          <a:xfrm>
            <a:off x="1195388" y="2212975"/>
            <a:ext cx="42862"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46" name="Straight Connector 245"/>
          <p:cNvCxnSpPr/>
          <p:nvPr/>
        </p:nvCxnSpPr>
        <p:spPr>
          <a:xfrm>
            <a:off x="1195388" y="2144713"/>
            <a:ext cx="42862"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47" name="Straight Connector 246"/>
          <p:cNvCxnSpPr/>
          <p:nvPr/>
        </p:nvCxnSpPr>
        <p:spPr>
          <a:xfrm>
            <a:off x="1177925" y="2068513"/>
            <a:ext cx="60325"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48" name="Straight Connector 247"/>
          <p:cNvCxnSpPr/>
          <p:nvPr/>
        </p:nvCxnSpPr>
        <p:spPr>
          <a:xfrm>
            <a:off x="1195388" y="1993900"/>
            <a:ext cx="42862"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49" name="Straight Connector 248"/>
          <p:cNvCxnSpPr/>
          <p:nvPr/>
        </p:nvCxnSpPr>
        <p:spPr>
          <a:xfrm>
            <a:off x="1195388" y="1930400"/>
            <a:ext cx="42862"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50" name="Straight Connector 249"/>
          <p:cNvCxnSpPr/>
          <p:nvPr/>
        </p:nvCxnSpPr>
        <p:spPr>
          <a:xfrm>
            <a:off x="1195388" y="1860550"/>
            <a:ext cx="42862"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51" name="Straight Connector 250"/>
          <p:cNvCxnSpPr/>
          <p:nvPr/>
        </p:nvCxnSpPr>
        <p:spPr>
          <a:xfrm>
            <a:off x="1195388" y="1792288"/>
            <a:ext cx="42862"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52" name="Straight Connector 251"/>
          <p:cNvCxnSpPr/>
          <p:nvPr/>
        </p:nvCxnSpPr>
        <p:spPr>
          <a:xfrm>
            <a:off x="1177925" y="1716088"/>
            <a:ext cx="7226300"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4393" name="Rectangle 252"/>
          <p:cNvSpPr>
            <a:spLocks noChangeArrowheads="1"/>
          </p:cNvSpPr>
          <p:nvPr/>
        </p:nvSpPr>
        <p:spPr bwMode="auto">
          <a:xfrm>
            <a:off x="779463" y="5099050"/>
            <a:ext cx="4032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GB" sz="1000" b="1">
                <a:solidFill>
                  <a:srgbClr val="000000"/>
                </a:solidFill>
                <a:ea typeface="ヒラギノ角ゴ Pro W3"/>
                <a:cs typeface="ヒラギノ角ゴ Pro W3"/>
              </a:rPr>
              <a:t>-2.0</a:t>
            </a:r>
          </a:p>
        </p:txBody>
      </p:sp>
      <p:sp>
        <p:nvSpPr>
          <p:cNvPr id="14394" name="Rectangle 253"/>
          <p:cNvSpPr>
            <a:spLocks noChangeArrowheads="1"/>
          </p:cNvSpPr>
          <p:nvPr/>
        </p:nvSpPr>
        <p:spPr bwMode="auto">
          <a:xfrm>
            <a:off x="779463" y="4743450"/>
            <a:ext cx="4032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GB" sz="1000" b="1">
                <a:solidFill>
                  <a:srgbClr val="000000"/>
                </a:solidFill>
                <a:ea typeface="ヒラギノ角ゴ Pro W3"/>
                <a:cs typeface="ヒラギノ角ゴ Pro W3"/>
              </a:rPr>
              <a:t>-1.8</a:t>
            </a:r>
          </a:p>
        </p:txBody>
      </p:sp>
      <p:sp>
        <p:nvSpPr>
          <p:cNvPr id="14395" name="Rectangle 254"/>
          <p:cNvSpPr>
            <a:spLocks noChangeArrowheads="1"/>
          </p:cNvSpPr>
          <p:nvPr/>
        </p:nvSpPr>
        <p:spPr bwMode="auto">
          <a:xfrm>
            <a:off x="779463" y="4395788"/>
            <a:ext cx="4032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GB" sz="1000" b="1">
                <a:solidFill>
                  <a:srgbClr val="000000"/>
                </a:solidFill>
                <a:ea typeface="ヒラギノ角ゴ Pro W3"/>
                <a:cs typeface="ヒラギノ角ゴ Pro W3"/>
              </a:rPr>
              <a:t>-1.6</a:t>
            </a:r>
          </a:p>
        </p:txBody>
      </p:sp>
      <p:sp>
        <p:nvSpPr>
          <p:cNvPr id="14396" name="Rectangle 255"/>
          <p:cNvSpPr>
            <a:spLocks noChangeArrowheads="1"/>
          </p:cNvSpPr>
          <p:nvPr/>
        </p:nvSpPr>
        <p:spPr bwMode="auto">
          <a:xfrm>
            <a:off x="779463" y="4041775"/>
            <a:ext cx="4032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GB" sz="1000" b="1">
                <a:solidFill>
                  <a:srgbClr val="000000"/>
                </a:solidFill>
                <a:ea typeface="ヒラギノ角ゴ Pro W3"/>
                <a:cs typeface="ヒラギノ角ゴ Pro W3"/>
              </a:rPr>
              <a:t>-1.4</a:t>
            </a:r>
          </a:p>
        </p:txBody>
      </p:sp>
      <p:sp>
        <p:nvSpPr>
          <p:cNvPr id="14397" name="Rectangle 256"/>
          <p:cNvSpPr>
            <a:spLocks noChangeArrowheads="1"/>
          </p:cNvSpPr>
          <p:nvPr/>
        </p:nvSpPr>
        <p:spPr bwMode="auto">
          <a:xfrm>
            <a:off x="779463" y="3695700"/>
            <a:ext cx="4032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GB" sz="1000" b="1">
                <a:solidFill>
                  <a:srgbClr val="000000"/>
                </a:solidFill>
                <a:ea typeface="ヒラギノ角ゴ Pro W3"/>
                <a:cs typeface="ヒラギノ角ゴ Pro W3"/>
              </a:rPr>
              <a:t>-1.2</a:t>
            </a:r>
          </a:p>
        </p:txBody>
      </p:sp>
      <p:sp>
        <p:nvSpPr>
          <p:cNvPr id="14398" name="Rectangle 257"/>
          <p:cNvSpPr>
            <a:spLocks noChangeArrowheads="1"/>
          </p:cNvSpPr>
          <p:nvPr/>
        </p:nvSpPr>
        <p:spPr bwMode="auto">
          <a:xfrm>
            <a:off x="779463" y="3341688"/>
            <a:ext cx="4032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GB" sz="1000" b="1">
                <a:solidFill>
                  <a:srgbClr val="000000"/>
                </a:solidFill>
                <a:ea typeface="ヒラギノ角ゴ Pro W3"/>
                <a:cs typeface="ヒラギノ角ゴ Pro W3"/>
              </a:rPr>
              <a:t>-1.0</a:t>
            </a:r>
          </a:p>
        </p:txBody>
      </p:sp>
      <p:sp>
        <p:nvSpPr>
          <p:cNvPr id="14399" name="Rectangle 258"/>
          <p:cNvSpPr>
            <a:spLocks noChangeArrowheads="1"/>
          </p:cNvSpPr>
          <p:nvPr/>
        </p:nvSpPr>
        <p:spPr bwMode="auto">
          <a:xfrm>
            <a:off x="779463" y="2995613"/>
            <a:ext cx="4032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GB" sz="1000" b="1">
                <a:solidFill>
                  <a:srgbClr val="000000"/>
                </a:solidFill>
                <a:ea typeface="ヒラギノ角ゴ Pro W3"/>
                <a:cs typeface="ヒラギノ角ゴ Pro W3"/>
              </a:rPr>
              <a:t>-0.8</a:t>
            </a:r>
          </a:p>
        </p:txBody>
      </p:sp>
      <p:sp>
        <p:nvSpPr>
          <p:cNvPr id="14400" name="Rectangle 259"/>
          <p:cNvSpPr>
            <a:spLocks noChangeArrowheads="1"/>
          </p:cNvSpPr>
          <p:nvPr/>
        </p:nvSpPr>
        <p:spPr bwMode="auto">
          <a:xfrm>
            <a:off x="779463" y="2651125"/>
            <a:ext cx="4032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GB" sz="1000" b="1">
                <a:solidFill>
                  <a:srgbClr val="000000"/>
                </a:solidFill>
                <a:ea typeface="ヒラギノ角ゴ Pro W3"/>
                <a:cs typeface="ヒラギノ角ゴ Pro W3"/>
              </a:rPr>
              <a:t>-0.6</a:t>
            </a:r>
          </a:p>
        </p:txBody>
      </p:sp>
      <p:sp>
        <p:nvSpPr>
          <p:cNvPr id="14401" name="Rectangle 260"/>
          <p:cNvSpPr>
            <a:spLocks noChangeArrowheads="1"/>
          </p:cNvSpPr>
          <p:nvPr/>
        </p:nvSpPr>
        <p:spPr bwMode="auto">
          <a:xfrm>
            <a:off x="779463" y="2298700"/>
            <a:ext cx="4032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GB" sz="1000" b="1">
                <a:solidFill>
                  <a:srgbClr val="000000"/>
                </a:solidFill>
                <a:ea typeface="ヒラギノ角ゴ Pro W3"/>
                <a:cs typeface="ヒラギノ角ゴ Pro W3"/>
              </a:rPr>
              <a:t>-0.4</a:t>
            </a:r>
          </a:p>
        </p:txBody>
      </p:sp>
      <p:sp>
        <p:nvSpPr>
          <p:cNvPr id="14402" name="Rectangle 261"/>
          <p:cNvSpPr>
            <a:spLocks noChangeArrowheads="1"/>
          </p:cNvSpPr>
          <p:nvPr/>
        </p:nvSpPr>
        <p:spPr bwMode="auto">
          <a:xfrm>
            <a:off x="779463" y="1946275"/>
            <a:ext cx="4032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GB" sz="1000" b="1">
                <a:solidFill>
                  <a:srgbClr val="000000"/>
                </a:solidFill>
                <a:ea typeface="ヒラギノ角ゴ Pro W3"/>
                <a:cs typeface="ヒラギノ角ゴ Pro W3"/>
              </a:rPr>
              <a:t>-0.2</a:t>
            </a:r>
          </a:p>
        </p:txBody>
      </p:sp>
      <p:sp>
        <p:nvSpPr>
          <p:cNvPr id="14403" name="Rectangle 262"/>
          <p:cNvSpPr>
            <a:spLocks noChangeArrowheads="1"/>
          </p:cNvSpPr>
          <p:nvPr/>
        </p:nvSpPr>
        <p:spPr bwMode="auto">
          <a:xfrm>
            <a:off x="779463" y="1593850"/>
            <a:ext cx="360362"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GB" sz="1000" b="1">
                <a:solidFill>
                  <a:srgbClr val="000000"/>
                </a:solidFill>
                <a:ea typeface="ヒラギノ角ゴ Pro W3"/>
                <a:cs typeface="ヒラギノ角ゴ Pro W3"/>
              </a:rPr>
              <a:t>0.0</a:t>
            </a:r>
          </a:p>
        </p:txBody>
      </p:sp>
      <p:sp>
        <p:nvSpPr>
          <p:cNvPr id="14404" name="Rectangle 263"/>
          <p:cNvSpPr>
            <a:spLocks noChangeArrowheads="1"/>
          </p:cNvSpPr>
          <p:nvPr/>
        </p:nvSpPr>
        <p:spPr bwMode="auto">
          <a:xfrm>
            <a:off x="2084388" y="5318125"/>
            <a:ext cx="3556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GB" sz="1000" b="1">
                <a:solidFill>
                  <a:srgbClr val="000000"/>
                </a:solidFill>
                <a:ea typeface="ヒラギノ角ゴ Pro W3"/>
                <a:cs typeface="ヒラギノ角ゴ Pro W3"/>
              </a:rPr>
              <a:t>BL</a:t>
            </a:r>
          </a:p>
        </p:txBody>
      </p:sp>
      <p:sp>
        <p:nvSpPr>
          <p:cNvPr id="14405" name="Rectangle 264"/>
          <p:cNvSpPr>
            <a:spLocks noChangeArrowheads="1"/>
          </p:cNvSpPr>
          <p:nvPr/>
        </p:nvSpPr>
        <p:spPr bwMode="auto">
          <a:xfrm>
            <a:off x="3173413" y="5318125"/>
            <a:ext cx="2540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GB" sz="1000" b="1">
                <a:solidFill>
                  <a:srgbClr val="000000"/>
                </a:solidFill>
                <a:ea typeface="ヒラギノ角ゴ Pro W3"/>
                <a:cs typeface="ヒラギノ角ゴ Pro W3"/>
              </a:rPr>
              <a:t>1</a:t>
            </a:r>
          </a:p>
        </p:txBody>
      </p:sp>
      <p:sp>
        <p:nvSpPr>
          <p:cNvPr id="14406" name="Rectangle 265"/>
          <p:cNvSpPr>
            <a:spLocks noChangeArrowheads="1"/>
          </p:cNvSpPr>
          <p:nvPr/>
        </p:nvSpPr>
        <p:spPr bwMode="auto">
          <a:xfrm>
            <a:off x="4192588" y="5318125"/>
            <a:ext cx="2540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GB" sz="1000" b="1">
                <a:solidFill>
                  <a:srgbClr val="000000"/>
                </a:solidFill>
                <a:ea typeface="ヒラギノ角ゴ Pro W3"/>
                <a:cs typeface="ヒラギノ角ゴ Pro W3"/>
              </a:rPr>
              <a:t>3</a:t>
            </a:r>
          </a:p>
        </p:txBody>
      </p:sp>
      <p:sp>
        <p:nvSpPr>
          <p:cNvPr id="14407" name="Rectangle 266"/>
          <p:cNvSpPr>
            <a:spLocks noChangeArrowheads="1"/>
          </p:cNvSpPr>
          <p:nvPr/>
        </p:nvSpPr>
        <p:spPr bwMode="auto">
          <a:xfrm>
            <a:off x="5221288" y="5318125"/>
            <a:ext cx="2540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GB" sz="1000" b="1">
                <a:solidFill>
                  <a:srgbClr val="000000"/>
                </a:solidFill>
                <a:ea typeface="ヒラギノ角ゴ Pro W3"/>
                <a:cs typeface="ヒラギノ角ゴ Pro W3"/>
              </a:rPr>
              <a:t>6</a:t>
            </a:r>
          </a:p>
        </p:txBody>
      </p:sp>
      <p:sp>
        <p:nvSpPr>
          <p:cNvPr id="14408" name="Rectangle 267"/>
          <p:cNvSpPr>
            <a:spLocks noChangeArrowheads="1"/>
          </p:cNvSpPr>
          <p:nvPr/>
        </p:nvSpPr>
        <p:spPr bwMode="auto">
          <a:xfrm>
            <a:off x="6230938" y="5318125"/>
            <a:ext cx="2540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GB" sz="1000" b="1">
                <a:solidFill>
                  <a:srgbClr val="000000"/>
                </a:solidFill>
                <a:ea typeface="ヒラギノ角ゴ Pro W3"/>
                <a:cs typeface="ヒラギノ角ゴ Pro W3"/>
              </a:rPr>
              <a:t>9</a:t>
            </a:r>
          </a:p>
        </p:txBody>
      </p:sp>
      <p:sp>
        <p:nvSpPr>
          <p:cNvPr id="14409" name="Rectangle 268"/>
          <p:cNvSpPr>
            <a:spLocks noChangeArrowheads="1"/>
          </p:cNvSpPr>
          <p:nvPr/>
        </p:nvSpPr>
        <p:spPr bwMode="auto">
          <a:xfrm>
            <a:off x="7223125" y="5318125"/>
            <a:ext cx="3270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GB" sz="1000" b="1">
                <a:solidFill>
                  <a:srgbClr val="000000"/>
                </a:solidFill>
                <a:ea typeface="ヒラギノ角ゴ Pro W3"/>
                <a:cs typeface="ヒラギノ角ゴ Pro W3"/>
              </a:rPr>
              <a:t>12</a:t>
            </a:r>
          </a:p>
        </p:txBody>
      </p:sp>
      <p:sp>
        <p:nvSpPr>
          <p:cNvPr id="270" name="Freeform 269"/>
          <p:cNvSpPr/>
          <p:nvPr/>
        </p:nvSpPr>
        <p:spPr>
          <a:xfrm>
            <a:off x="2051050" y="1717675"/>
            <a:ext cx="5262563" cy="1922463"/>
          </a:xfrm>
          <a:custGeom>
            <a:avLst/>
            <a:gdLst>
              <a:gd name="connsiteX0" fmla="*/ 0 w 1619250"/>
              <a:gd name="connsiteY0" fmla="*/ 0 h 286644"/>
              <a:gd name="connsiteX1" fmla="*/ 47625 w 1619250"/>
              <a:gd name="connsiteY1" fmla="*/ 9525 h 286644"/>
              <a:gd name="connsiteX2" fmla="*/ 76200 w 1619250"/>
              <a:gd name="connsiteY2" fmla="*/ 19050 h 286644"/>
              <a:gd name="connsiteX3" fmla="*/ 209550 w 1619250"/>
              <a:gd name="connsiteY3" fmla="*/ 38100 h 286644"/>
              <a:gd name="connsiteX4" fmla="*/ 276225 w 1619250"/>
              <a:gd name="connsiteY4" fmla="*/ 47625 h 286644"/>
              <a:gd name="connsiteX5" fmla="*/ 400050 w 1619250"/>
              <a:gd name="connsiteY5" fmla="*/ 76200 h 286644"/>
              <a:gd name="connsiteX6" fmla="*/ 428625 w 1619250"/>
              <a:gd name="connsiteY6" fmla="*/ 85725 h 286644"/>
              <a:gd name="connsiteX7" fmla="*/ 523875 w 1619250"/>
              <a:gd name="connsiteY7" fmla="*/ 95250 h 286644"/>
              <a:gd name="connsiteX8" fmla="*/ 609600 w 1619250"/>
              <a:gd name="connsiteY8" fmla="*/ 104775 h 286644"/>
              <a:gd name="connsiteX9" fmla="*/ 704850 w 1619250"/>
              <a:gd name="connsiteY9" fmla="*/ 123825 h 286644"/>
              <a:gd name="connsiteX10" fmla="*/ 895350 w 1619250"/>
              <a:gd name="connsiteY10" fmla="*/ 142875 h 286644"/>
              <a:gd name="connsiteX11" fmla="*/ 990600 w 1619250"/>
              <a:gd name="connsiteY11" fmla="*/ 161925 h 286644"/>
              <a:gd name="connsiteX12" fmla="*/ 1019175 w 1619250"/>
              <a:gd name="connsiteY12" fmla="*/ 171450 h 286644"/>
              <a:gd name="connsiteX13" fmla="*/ 1171575 w 1619250"/>
              <a:gd name="connsiteY13" fmla="*/ 180975 h 286644"/>
              <a:gd name="connsiteX14" fmla="*/ 1247775 w 1619250"/>
              <a:gd name="connsiteY14" fmla="*/ 190500 h 286644"/>
              <a:gd name="connsiteX15" fmla="*/ 1419225 w 1619250"/>
              <a:gd name="connsiteY15" fmla="*/ 247650 h 286644"/>
              <a:gd name="connsiteX16" fmla="*/ 1457325 w 1619250"/>
              <a:gd name="connsiteY16" fmla="*/ 257175 h 286644"/>
              <a:gd name="connsiteX17" fmla="*/ 1552575 w 1619250"/>
              <a:gd name="connsiteY17" fmla="*/ 285750 h 286644"/>
              <a:gd name="connsiteX18" fmla="*/ 1619250 w 1619250"/>
              <a:gd name="connsiteY18" fmla="*/ 285750 h 286644"/>
              <a:gd name="connsiteX0" fmla="*/ 0 w 1619250"/>
              <a:gd name="connsiteY0" fmla="*/ 0 h 286644"/>
              <a:gd name="connsiteX1" fmla="*/ 76200 w 1619250"/>
              <a:gd name="connsiteY1" fmla="*/ 19050 h 286644"/>
              <a:gd name="connsiteX2" fmla="*/ 209550 w 1619250"/>
              <a:gd name="connsiteY2" fmla="*/ 38100 h 286644"/>
              <a:gd name="connsiteX3" fmla="*/ 276225 w 1619250"/>
              <a:gd name="connsiteY3" fmla="*/ 47625 h 286644"/>
              <a:gd name="connsiteX4" fmla="*/ 400050 w 1619250"/>
              <a:gd name="connsiteY4" fmla="*/ 76200 h 286644"/>
              <a:gd name="connsiteX5" fmla="*/ 428625 w 1619250"/>
              <a:gd name="connsiteY5" fmla="*/ 85725 h 286644"/>
              <a:gd name="connsiteX6" fmla="*/ 523875 w 1619250"/>
              <a:gd name="connsiteY6" fmla="*/ 95250 h 286644"/>
              <a:gd name="connsiteX7" fmla="*/ 609600 w 1619250"/>
              <a:gd name="connsiteY7" fmla="*/ 104775 h 286644"/>
              <a:gd name="connsiteX8" fmla="*/ 704850 w 1619250"/>
              <a:gd name="connsiteY8" fmla="*/ 123825 h 286644"/>
              <a:gd name="connsiteX9" fmla="*/ 895350 w 1619250"/>
              <a:gd name="connsiteY9" fmla="*/ 142875 h 286644"/>
              <a:gd name="connsiteX10" fmla="*/ 990600 w 1619250"/>
              <a:gd name="connsiteY10" fmla="*/ 161925 h 286644"/>
              <a:gd name="connsiteX11" fmla="*/ 1019175 w 1619250"/>
              <a:gd name="connsiteY11" fmla="*/ 171450 h 286644"/>
              <a:gd name="connsiteX12" fmla="*/ 1171575 w 1619250"/>
              <a:gd name="connsiteY12" fmla="*/ 180975 h 286644"/>
              <a:gd name="connsiteX13" fmla="*/ 1247775 w 1619250"/>
              <a:gd name="connsiteY13" fmla="*/ 190500 h 286644"/>
              <a:gd name="connsiteX14" fmla="*/ 1419225 w 1619250"/>
              <a:gd name="connsiteY14" fmla="*/ 247650 h 286644"/>
              <a:gd name="connsiteX15" fmla="*/ 1457325 w 1619250"/>
              <a:gd name="connsiteY15" fmla="*/ 257175 h 286644"/>
              <a:gd name="connsiteX16" fmla="*/ 1552575 w 1619250"/>
              <a:gd name="connsiteY16" fmla="*/ 285750 h 286644"/>
              <a:gd name="connsiteX17" fmla="*/ 1619250 w 1619250"/>
              <a:gd name="connsiteY17" fmla="*/ 285750 h 286644"/>
              <a:gd name="connsiteX0" fmla="*/ 0 w 1619250"/>
              <a:gd name="connsiteY0" fmla="*/ 0 h 286644"/>
              <a:gd name="connsiteX1" fmla="*/ 209550 w 1619250"/>
              <a:gd name="connsiteY1" fmla="*/ 38100 h 286644"/>
              <a:gd name="connsiteX2" fmla="*/ 276225 w 1619250"/>
              <a:gd name="connsiteY2" fmla="*/ 47625 h 286644"/>
              <a:gd name="connsiteX3" fmla="*/ 400050 w 1619250"/>
              <a:gd name="connsiteY3" fmla="*/ 76200 h 286644"/>
              <a:gd name="connsiteX4" fmla="*/ 428625 w 1619250"/>
              <a:gd name="connsiteY4" fmla="*/ 85725 h 286644"/>
              <a:gd name="connsiteX5" fmla="*/ 523875 w 1619250"/>
              <a:gd name="connsiteY5" fmla="*/ 95250 h 286644"/>
              <a:gd name="connsiteX6" fmla="*/ 609600 w 1619250"/>
              <a:gd name="connsiteY6" fmla="*/ 104775 h 286644"/>
              <a:gd name="connsiteX7" fmla="*/ 704850 w 1619250"/>
              <a:gd name="connsiteY7" fmla="*/ 123825 h 286644"/>
              <a:gd name="connsiteX8" fmla="*/ 895350 w 1619250"/>
              <a:gd name="connsiteY8" fmla="*/ 142875 h 286644"/>
              <a:gd name="connsiteX9" fmla="*/ 990600 w 1619250"/>
              <a:gd name="connsiteY9" fmla="*/ 161925 h 286644"/>
              <a:gd name="connsiteX10" fmla="*/ 1019175 w 1619250"/>
              <a:gd name="connsiteY10" fmla="*/ 171450 h 286644"/>
              <a:gd name="connsiteX11" fmla="*/ 1171575 w 1619250"/>
              <a:gd name="connsiteY11" fmla="*/ 180975 h 286644"/>
              <a:gd name="connsiteX12" fmla="*/ 1247775 w 1619250"/>
              <a:gd name="connsiteY12" fmla="*/ 190500 h 286644"/>
              <a:gd name="connsiteX13" fmla="*/ 1419225 w 1619250"/>
              <a:gd name="connsiteY13" fmla="*/ 247650 h 286644"/>
              <a:gd name="connsiteX14" fmla="*/ 1457325 w 1619250"/>
              <a:gd name="connsiteY14" fmla="*/ 257175 h 286644"/>
              <a:gd name="connsiteX15" fmla="*/ 1552575 w 1619250"/>
              <a:gd name="connsiteY15" fmla="*/ 285750 h 286644"/>
              <a:gd name="connsiteX16" fmla="*/ 1619250 w 1619250"/>
              <a:gd name="connsiteY16" fmla="*/ 285750 h 286644"/>
              <a:gd name="connsiteX0" fmla="*/ 0 w 1619250"/>
              <a:gd name="connsiteY0" fmla="*/ 0 h 286644"/>
              <a:gd name="connsiteX1" fmla="*/ 276225 w 1619250"/>
              <a:gd name="connsiteY1" fmla="*/ 47625 h 286644"/>
              <a:gd name="connsiteX2" fmla="*/ 400050 w 1619250"/>
              <a:gd name="connsiteY2" fmla="*/ 76200 h 286644"/>
              <a:gd name="connsiteX3" fmla="*/ 428625 w 1619250"/>
              <a:gd name="connsiteY3" fmla="*/ 85725 h 286644"/>
              <a:gd name="connsiteX4" fmla="*/ 523875 w 1619250"/>
              <a:gd name="connsiteY4" fmla="*/ 95250 h 286644"/>
              <a:gd name="connsiteX5" fmla="*/ 609600 w 1619250"/>
              <a:gd name="connsiteY5" fmla="*/ 104775 h 286644"/>
              <a:gd name="connsiteX6" fmla="*/ 704850 w 1619250"/>
              <a:gd name="connsiteY6" fmla="*/ 123825 h 286644"/>
              <a:gd name="connsiteX7" fmla="*/ 895350 w 1619250"/>
              <a:gd name="connsiteY7" fmla="*/ 142875 h 286644"/>
              <a:gd name="connsiteX8" fmla="*/ 990600 w 1619250"/>
              <a:gd name="connsiteY8" fmla="*/ 161925 h 286644"/>
              <a:gd name="connsiteX9" fmla="*/ 1019175 w 1619250"/>
              <a:gd name="connsiteY9" fmla="*/ 171450 h 286644"/>
              <a:gd name="connsiteX10" fmla="*/ 1171575 w 1619250"/>
              <a:gd name="connsiteY10" fmla="*/ 180975 h 286644"/>
              <a:gd name="connsiteX11" fmla="*/ 1247775 w 1619250"/>
              <a:gd name="connsiteY11" fmla="*/ 190500 h 286644"/>
              <a:gd name="connsiteX12" fmla="*/ 1419225 w 1619250"/>
              <a:gd name="connsiteY12" fmla="*/ 247650 h 286644"/>
              <a:gd name="connsiteX13" fmla="*/ 1457325 w 1619250"/>
              <a:gd name="connsiteY13" fmla="*/ 257175 h 286644"/>
              <a:gd name="connsiteX14" fmla="*/ 1552575 w 1619250"/>
              <a:gd name="connsiteY14" fmla="*/ 285750 h 286644"/>
              <a:gd name="connsiteX15" fmla="*/ 1619250 w 1619250"/>
              <a:gd name="connsiteY15" fmla="*/ 285750 h 286644"/>
              <a:gd name="connsiteX0" fmla="*/ 0 w 1619250"/>
              <a:gd name="connsiteY0" fmla="*/ 0 h 286644"/>
              <a:gd name="connsiteX1" fmla="*/ 400050 w 1619250"/>
              <a:gd name="connsiteY1" fmla="*/ 76200 h 286644"/>
              <a:gd name="connsiteX2" fmla="*/ 428625 w 1619250"/>
              <a:gd name="connsiteY2" fmla="*/ 85725 h 286644"/>
              <a:gd name="connsiteX3" fmla="*/ 523875 w 1619250"/>
              <a:gd name="connsiteY3" fmla="*/ 95250 h 286644"/>
              <a:gd name="connsiteX4" fmla="*/ 609600 w 1619250"/>
              <a:gd name="connsiteY4" fmla="*/ 104775 h 286644"/>
              <a:gd name="connsiteX5" fmla="*/ 704850 w 1619250"/>
              <a:gd name="connsiteY5" fmla="*/ 123825 h 286644"/>
              <a:gd name="connsiteX6" fmla="*/ 895350 w 1619250"/>
              <a:gd name="connsiteY6" fmla="*/ 142875 h 286644"/>
              <a:gd name="connsiteX7" fmla="*/ 990600 w 1619250"/>
              <a:gd name="connsiteY7" fmla="*/ 161925 h 286644"/>
              <a:gd name="connsiteX8" fmla="*/ 1019175 w 1619250"/>
              <a:gd name="connsiteY8" fmla="*/ 171450 h 286644"/>
              <a:gd name="connsiteX9" fmla="*/ 1171575 w 1619250"/>
              <a:gd name="connsiteY9" fmla="*/ 180975 h 286644"/>
              <a:gd name="connsiteX10" fmla="*/ 1247775 w 1619250"/>
              <a:gd name="connsiteY10" fmla="*/ 190500 h 286644"/>
              <a:gd name="connsiteX11" fmla="*/ 1419225 w 1619250"/>
              <a:gd name="connsiteY11" fmla="*/ 247650 h 286644"/>
              <a:gd name="connsiteX12" fmla="*/ 1457325 w 1619250"/>
              <a:gd name="connsiteY12" fmla="*/ 257175 h 286644"/>
              <a:gd name="connsiteX13" fmla="*/ 1552575 w 1619250"/>
              <a:gd name="connsiteY13" fmla="*/ 285750 h 286644"/>
              <a:gd name="connsiteX14" fmla="*/ 1619250 w 1619250"/>
              <a:gd name="connsiteY14" fmla="*/ 285750 h 286644"/>
              <a:gd name="connsiteX0" fmla="*/ 0 w 1619250"/>
              <a:gd name="connsiteY0" fmla="*/ 0 h 286644"/>
              <a:gd name="connsiteX1" fmla="*/ 428625 w 1619250"/>
              <a:gd name="connsiteY1" fmla="*/ 85725 h 286644"/>
              <a:gd name="connsiteX2" fmla="*/ 523875 w 1619250"/>
              <a:gd name="connsiteY2" fmla="*/ 95250 h 286644"/>
              <a:gd name="connsiteX3" fmla="*/ 609600 w 1619250"/>
              <a:gd name="connsiteY3" fmla="*/ 104775 h 286644"/>
              <a:gd name="connsiteX4" fmla="*/ 704850 w 1619250"/>
              <a:gd name="connsiteY4" fmla="*/ 123825 h 286644"/>
              <a:gd name="connsiteX5" fmla="*/ 895350 w 1619250"/>
              <a:gd name="connsiteY5" fmla="*/ 142875 h 286644"/>
              <a:gd name="connsiteX6" fmla="*/ 990600 w 1619250"/>
              <a:gd name="connsiteY6" fmla="*/ 161925 h 286644"/>
              <a:gd name="connsiteX7" fmla="*/ 1019175 w 1619250"/>
              <a:gd name="connsiteY7" fmla="*/ 171450 h 286644"/>
              <a:gd name="connsiteX8" fmla="*/ 1171575 w 1619250"/>
              <a:gd name="connsiteY8" fmla="*/ 180975 h 286644"/>
              <a:gd name="connsiteX9" fmla="*/ 1247775 w 1619250"/>
              <a:gd name="connsiteY9" fmla="*/ 190500 h 286644"/>
              <a:gd name="connsiteX10" fmla="*/ 1419225 w 1619250"/>
              <a:gd name="connsiteY10" fmla="*/ 247650 h 286644"/>
              <a:gd name="connsiteX11" fmla="*/ 1457325 w 1619250"/>
              <a:gd name="connsiteY11" fmla="*/ 257175 h 286644"/>
              <a:gd name="connsiteX12" fmla="*/ 1552575 w 1619250"/>
              <a:gd name="connsiteY12" fmla="*/ 285750 h 286644"/>
              <a:gd name="connsiteX13" fmla="*/ 1619250 w 1619250"/>
              <a:gd name="connsiteY13" fmla="*/ 285750 h 286644"/>
              <a:gd name="connsiteX0" fmla="*/ 0 w 1619250"/>
              <a:gd name="connsiteY0" fmla="*/ 0 h 286644"/>
              <a:gd name="connsiteX1" fmla="*/ 523875 w 1619250"/>
              <a:gd name="connsiteY1" fmla="*/ 95250 h 286644"/>
              <a:gd name="connsiteX2" fmla="*/ 609600 w 1619250"/>
              <a:gd name="connsiteY2" fmla="*/ 104775 h 286644"/>
              <a:gd name="connsiteX3" fmla="*/ 704850 w 1619250"/>
              <a:gd name="connsiteY3" fmla="*/ 123825 h 286644"/>
              <a:gd name="connsiteX4" fmla="*/ 895350 w 1619250"/>
              <a:gd name="connsiteY4" fmla="*/ 142875 h 286644"/>
              <a:gd name="connsiteX5" fmla="*/ 990600 w 1619250"/>
              <a:gd name="connsiteY5" fmla="*/ 161925 h 286644"/>
              <a:gd name="connsiteX6" fmla="*/ 1019175 w 1619250"/>
              <a:gd name="connsiteY6" fmla="*/ 171450 h 286644"/>
              <a:gd name="connsiteX7" fmla="*/ 1171575 w 1619250"/>
              <a:gd name="connsiteY7" fmla="*/ 180975 h 286644"/>
              <a:gd name="connsiteX8" fmla="*/ 1247775 w 1619250"/>
              <a:gd name="connsiteY8" fmla="*/ 190500 h 286644"/>
              <a:gd name="connsiteX9" fmla="*/ 1419225 w 1619250"/>
              <a:gd name="connsiteY9" fmla="*/ 247650 h 286644"/>
              <a:gd name="connsiteX10" fmla="*/ 1457325 w 1619250"/>
              <a:gd name="connsiteY10" fmla="*/ 257175 h 286644"/>
              <a:gd name="connsiteX11" fmla="*/ 1552575 w 1619250"/>
              <a:gd name="connsiteY11" fmla="*/ 285750 h 286644"/>
              <a:gd name="connsiteX12" fmla="*/ 1619250 w 1619250"/>
              <a:gd name="connsiteY12" fmla="*/ 285750 h 286644"/>
              <a:gd name="connsiteX0" fmla="*/ 0 w 1619250"/>
              <a:gd name="connsiteY0" fmla="*/ 0 h 286644"/>
              <a:gd name="connsiteX1" fmla="*/ 609600 w 1619250"/>
              <a:gd name="connsiteY1" fmla="*/ 104775 h 286644"/>
              <a:gd name="connsiteX2" fmla="*/ 704850 w 1619250"/>
              <a:gd name="connsiteY2" fmla="*/ 123825 h 286644"/>
              <a:gd name="connsiteX3" fmla="*/ 895350 w 1619250"/>
              <a:gd name="connsiteY3" fmla="*/ 142875 h 286644"/>
              <a:gd name="connsiteX4" fmla="*/ 990600 w 1619250"/>
              <a:gd name="connsiteY4" fmla="*/ 161925 h 286644"/>
              <a:gd name="connsiteX5" fmla="*/ 1019175 w 1619250"/>
              <a:gd name="connsiteY5" fmla="*/ 171450 h 286644"/>
              <a:gd name="connsiteX6" fmla="*/ 1171575 w 1619250"/>
              <a:gd name="connsiteY6" fmla="*/ 180975 h 286644"/>
              <a:gd name="connsiteX7" fmla="*/ 1247775 w 1619250"/>
              <a:gd name="connsiteY7" fmla="*/ 190500 h 286644"/>
              <a:gd name="connsiteX8" fmla="*/ 1419225 w 1619250"/>
              <a:gd name="connsiteY8" fmla="*/ 247650 h 286644"/>
              <a:gd name="connsiteX9" fmla="*/ 1457325 w 1619250"/>
              <a:gd name="connsiteY9" fmla="*/ 257175 h 286644"/>
              <a:gd name="connsiteX10" fmla="*/ 1552575 w 1619250"/>
              <a:gd name="connsiteY10" fmla="*/ 285750 h 286644"/>
              <a:gd name="connsiteX11" fmla="*/ 1619250 w 1619250"/>
              <a:gd name="connsiteY11" fmla="*/ 285750 h 286644"/>
              <a:gd name="connsiteX0" fmla="*/ 0 w 1619250"/>
              <a:gd name="connsiteY0" fmla="*/ 0 h 286644"/>
              <a:gd name="connsiteX1" fmla="*/ 704850 w 1619250"/>
              <a:gd name="connsiteY1" fmla="*/ 123825 h 286644"/>
              <a:gd name="connsiteX2" fmla="*/ 895350 w 1619250"/>
              <a:gd name="connsiteY2" fmla="*/ 142875 h 286644"/>
              <a:gd name="connsiteX3" fmla="*/ 990600 w 1619250"/>
              <a:gd name="connsiteY3" fmla="*/ 161925 h 286644"/>
              <a:gd name="connsiteX4" fmla="*/ 1019175 w 1619250"/>
              <a:gd name="connsiteY4" fmla="*/ 171450 h 286644"/>
              <a:gd name="connsiteX5" fmla="*/ 1171575 w 1619250"/>
              <a:gd name="connsiteY5" fmla="*/ 180975 h 286644"/>
              <a:gd name="connsiteX6" fmla="*/ 1247775 w 1619250"/>
              <a:gd name="connsiteY6" fmla="*/ 190500 h 286644"/>
              <a:gd name="connsiteX7" fmla="*/ 1419225 w 1619250"/>
              <a:gd name="connsiteY7" fmla="*/ 247650 h 286644"/>
              <a:gd name="connsiteX8" fmla="*/ 1457325 w 1619250"/>
              <a:gd name="connsiteY8" fmla="*/ 257175 h 286644"/>
              <a:gd name="connsiteX9" fmla="*/ 1552575 w 1619250"/>
              <a:gd name="connsiteY9" fmla="*/ 285750 h 286644"/>
              <a:gd name="connsiteX10" fmla="*/ 1619250 w 1619250"/>
              <a:gd name="connsiteY10" fmla="*/ 285750 h 286644"/>
              <a:gd name="connsiteX0" fmla="*/ 0 w 1619250"/>
              <a:gd name="connsiteY0" fmla="*/ 0 h 286644"/>
              <a:gd name="connsiteX1" fmla="*/ 895350 w 1619250"/>
              <a:gd name="connsiteY1" fmla="*/ 142875 h 286644"/>
              <a:gd name="connsiteX2" fmla="*/ 990600 w 1619250"/>
              <a:gd name="connsiteY2" fmla="*/ 161925 h 286644"/>
              <a:gd name="connsiteX3" fmla="*/ 1019175 w 1619250"/>
              <a:gd name="connsiteY3" fmla="*/ 171450 h 286644"/>
              <a:gd name="connsiteX4" fmla="*/ 1171575 w 1619250"/>
              <a:gd name="connsiteY4" fmla="*/ 180975 h 286644"/>
              <a:gd name="connsiteX5" fmla="*/ 1247775 w 1619250"/>
              <a:gd name="connsiteY5" fmla="*/ 190500 h 286644"/>
              <a:gd name="connsiteX6" fmla="*/ 1419225 w 1619250"/>
              <a:gd name="connsiteY6" fmla="*/ 247650 h 286644"/>
              <a:gd name="connsiteX7" fmla="*/ 1457325 w 1619250"/>
              <a:gd name="connsiteY7" fmla="*/ 257175 h 286644"/>
              <a:gd name="connsiteX8" fmla="*/ 1552575 w 1619250"/>
              <a:gd name="connsiteY8" fmla="*/ 285750 h 286644"/>
              <a:gd name="connsiteX9" fmla="*/ 1619250 w 1619250"/>
              <a:gd name="connsiteY9" fmla="*/ 285750 h 286644"/>
              <a:gd name="connsiteX0" fmla="*/ 0 w 1619250"/>
              <a:gd name="connsiteY0" fmla="*/ 0 h 286644"/>
              <a:gd name="connsiteX1" fmla="*/ 990600 w 1619250"/>
              <a:gd name="connsiteY1" fmla="*/ 161925 h 286644"/>
              <a:gd name="connsiteX2" fmla="*/ 1019175 w 1619250"/>
              <a:gd name="connsiteY2" fmla="*/ 171450 h 286644"/>
              <a:gd name="connsiteX3" fmla="*/ 1171575 w 1619250"/>
              <a:gd name="connsiteY3" fmla="*/ 180975 h 286644"/>
              <a:gd name="connsiteX4" fmla="*/ 1247775 w 1619250"/>
              <a:gd name="connsiteY4" fmla="*/ 190500 h 286644"/>
              <a:gd name="connsiteX5" fmla="*/ 1419225 w 1619250"/>
              <a:gd name="connsiteY5" fmla="*/ 247650 h 286644"/>
              <a:gd name="connsiteX6" fmla="*/ 1457325 w 1619250"/>
              <a:gd name="connsiteY6" fmla="*/ 257175 h 286644"/>
              <a:gd name="connsiteX7" fmla="*/ 1552575 w 1619250"/>
              <a:gd name="connsiteY7" fmla="*/ 285750 h 286644"/>
              <a:gd name="connsiteX8" fmla="*/ 1619250 w 1619250"/>
              <a:gd name="connsiteY8" fmla="*/ 285750 h 286644"/>
              <a:gd name="connsiteX0" fmla="*/ 0 w 1619250"/>
              <a:gd name="connsiteY0" fmla="*/ 0 h 286644"/>
              <a:gd name="connsiteX1" fmla="*/ 1019175 w 1619250"/>
              <a:gd name="connsiteY1" fmla="*/ 171450 h 286644"/>
              <a:gd name="connsiteX2" fmla="*/ 1171575 w 1619250"/>
              <a:gd name="connsiteY2" fmla="*/ 180975 h 286644"/>
              <a:gd name="connsiteX3" fmla="*/ 1247775 w 1619250"/>
              <a:gd name="connsiteY3" fmla="*/ 190500 h 286644"/>
              <a:gd name="connsiteX4" fmla="*/ 1419225 w 1619250"/>
              <a:gd name="connsiteY4" fmla="*/ 247650 h 286644"/>
              <a:gd name="connsiteX5" fmla="*/ 1457325 w 1619250"/>
              <a:gd name="connsiteY5" fmla="*/ 257175 h 286644"/>
              <a:gd name="connsiteX6" fmla="*/ 1552575 w 1619250"/>
              <a:gd name="connsiteY6" fmla="*/ 285750 h 286644"/>
              <a:gd name="connsiteX7" fmla="*/ 1619250 w 1619250"/>
              <a:gd name="connsiteY7" fmla="*/ 285750 h 286644"/>
              <a:gd name="connsiteX0" fmla="*/ 0 w 1619250"/>
              <a:gd name="connsiteY0" fmla="*/ 0 h 286644"/>
              <a:gd name="connsiteX1" fmla="*/ 1171575 w 1619250"/>
              <a:gd name="connsiteY1" fmla="*/ 180975 h 286644"/>
              <a:gd name="connsiteX2" fmla="*/ 1247775 w 1619250"/>
              <a:gd name="connsiteY2" fmla="*/ 190500 h 286644"/>
              <a:gd name="connsiteX3" fmla="*/ 1419225 w 1619250"/>
              <a:gd name="connsiteY3" fmla="*/ 247650 h 286644"/>
              <a:gd name="connsiteX4" fmla="*/ 1457325 w 1619250"/>
              <a:gd name="connsiteY4" fmla="*/ 257175 h 286644"/>
              <a:gd name="connsiteX5" fmla="*/ 1552575 w 1619250"/>
              <a:gd name="connsiteY5" fmla="*/ 285750 h 286644"/>
              <a:gd name="connsiteX6" fmla="*/ 1619250 w 1619250"/>
              <a:gd name="connsiteY6" fmla="*/ 285750 h 286644"/>
              <a:gd name="connsiteX0" fmla="*/ 0 w 1619250"/>
              <a:gd name="connsiteY0" fmla="*/ 0 h 286644"/>
              <a:gd name="connsiteX1" fmla="*/ 1247775 w 1619250"/>
              <a:gd name="connsiteY1" fmla="*/ 190500 h 286644"/>
              <a:gd name="connsiteX2" fmla="*/ 1419225 w 1619250"/>
              <a:gd name="connsiteY2" fmla="*/ 247650 h 286644"/>
              <a:gd name="connsiteX3" fmla="*/ 1457325 w 1619250"/>
              <a:gd name="connsiteY3" fmla="*/ 257175 h 286644"/>
              <a:gd name="connsiteX4" fmla="*/ 1552575 w 1619250"/>
              <a:gd name="connsiteY4" fmla="*/ 285750 h 286644"/>
              <a:gd name="connsiteX5" fmla="*/ 1619250 w 1619250"/>
              <a:gd name="connsiteY5" fmla="*/ 285750 h 286644"/>
              <a:gd name="connsiteX0" fmla="*/ 0 w 1619250"/>
              <a:gd name="connsiteY0" fmla="*/ 0 h 286644"/>
              <a:gd name="connsiteX1" fmla="*/ 1419225 w 1619250"/>
              <a:gd name="connsiteY1" fmla="*/ 247650 h 286644"/>
              <a:gd name="connsiteX2" fmla="*/ 1457325 w 1619250"/>
              <a:gd name="connsiteY2" fmla="*/ 257175 h 286644"/>
              <a:gd name="connsiteX3" fmla="*/ 1552575 w 1619250"/>
              <a:gd name="connsiteY3" fmla="*/ 285750 h 286644"/>
              <a:gd name="connsiteX4" fmla="*/ 1619250 w 1619250"/>
              <a:gd name="connsiteY4" fmla="*/ 285750 h 286644"/>
              <a:gd name="connsiteX0" fmla="*/ 0 w 1619250"/>
              <a:gd name="connsiteY0" fmla="*/ 0 h 286644"/>
              <a:gd name="connsiteX1" fmla="*/ 1457325 w 1619250"/>
              <a:gd name="connsiteY1" fmla="*/ 257175 h 286644"/>
              <a:gd name="connsiteX2" fmla="*/ 1552575 w 1619250"/>
              <a:gd name="connsiteY2" fmla="*/ 285750 h 286644"/>
              <a:gd name="connsiteX3" fmla="*/ 1619250 w 1619250"/>
              <a:gd name="connsiteY3" fmla="*/ 285750 h 286644"/>
              <a:gd name="connsiteX0" fmla="*/ 0 w 1619250"/>
              <a:gd name="connsiteY0" fmla="*/ 0 h 286644"/>
              <a:gd name="connsiteX1" fmla="*/ 1552575 w 1619250"/>
              <a:gd name="connsiteY1" fmla="*/ 285750 h 286644"/>
              <a:gd name="connsiteX2" fmla="*/ 1619250 w 1619250"/>
              <a:gd name="connsiteY2" fmla="*/ 285750 h 286644"/>
              <a:gd name="connsiteX0" fmla="*/ 0 w 1619250"/>
              <a:gd name="connsiteY0" fmla="*/ 0 h 285750"/>
              <a:gd name="connsiteX1" fmla="*/ 1619250 w 1619250"/>
              <a:gd name="connsiteY1" fmla="*/ 285750 h 285750"/>
              <a:gd name="connsiteX0" fmla="*/ 0 w 1619250"/>
              <a:gd name="connsiteY0" fmla="*/ 0 h 285750"/>
              <a:gd name="connsiteX1" fmla="*/ 1619250 w 1619250"/>
              <a:gd name="connsiteY1" fmla="*/ 285750 h 285750"/>
              <a:gd name="connsiteX0" fmla="*/ 0 w 1619250"/>
              <a:gd name="connsiteY0" fmla="*/ 0 h 285750"/>
              <a:gd name="connsiteX1" fmla="*/ 1619250 w 1619250"/>
              <a:gd name="connsiteY1" fmla="*/ 285750 h 285750"/>
              <a:gd name="connsiteX0" fmla="*/ 0 w 1619250"/>
              <a:gd name="connsiteY0" fmla="*/ 0 h 285750"/>
              <a:gd name="connsiteX1" fmla="*/ 916781 w 1619250"/>
              <a:gd name="connsiteY1" fmla="*/ 159544 h 285750"/>
              <a:gd name="connsiteX2" fmla="*/ 1619250 w 1619250"/>
              <a:gd name="connsiteY2" fmla="*/ 285750 h 285750"/>
              <a:gd name="connsiteX0" fmla="*/ 0 w 1619250"/>
              <a:gd name="connsiteY0" fmla="*/ 0 h 285750"/>
              <a:gd name="connsiteX1" fmla="*/ 1619250 w 1619250"/>
              <a:gd name="connsiteY1" fmla="*/ 285750 h 285750"/>
              <a:gd name="connsiteX0" fmla="*/ 0 w 5261610"/>
              <a:gd name="connsiteY0" fmla="*/ 0 h 1840230"/>
              <a:gd name="connsiteX1" fmla="*/ 5261610 w 5261610"/>
              <a:gd name="connsiteY1" fmla="*/ 1840230 h 1840230"/>
              <a:gd name="connsiteX0" fmla="*/ 0 w 5261610"/>
              <a:gd name="connsiteY0" fmla="*/ 0 h 1840230"/>
              <a:gd name="connsiteX1" fmla="*/ 1026760 w 5261610"/>
              <a:gd name="connsiteY1" fmla="*/ 1592824 h 1840230"/>
              <a:gd name="connsiteX2" fmla="*/ 5261610 w 5261610"/>
              <a:gd name="connsiteY2" fmla="*/ 1840230 h 1840230"/>
              <a:gd name="connsiteX0" fmla="*/ 0 w 5261610"/>
              <a:gd name="connsiteY0" fmla="*/ 0 h 1840230"/>
              <a:gd name="connsiteX1" fmla="*/ 1026760 w 5261610"/>
              <a:gd name="connsiteY1" fmla="*/ 1592824 h 1840230"/>
              <a:gd name="connsiteX2" fmla="*/ 5261610 w 5261610"/>
              <a:gd name="connsiteY2" fmla="*/ 1840230 h 1840230"/>
              <a:gd name="connsiteX0" fmla="*/ 0 w 5261610"/>
              <a:gd name="connsiteY0" fmla="*/ 0 h 1840230"/>
              <a:gd name="connsiteX1" fmla="*/ 1026760 w 5261610"/>
              <a:gd name="connsiteY1" fmla="*/ 1592824 h 1840230"/>
              <a:gd name="connsiteX2" fmla="*/ 5261610 w 5261610"/>
              <a:gd name="connsiteY2" fmla="*/ 1840230 h 1840230"/>
              <a:gd name="connsiteX0" fmla="*/ 0 w 5261610"/>
              <a:gd name="connsiteY0" fmla="*/ 0 h 1840230"/>
              <a:gd name="connsiteX1" fmla="*/ 1026760 w 5261610"/>
              <a:gd name="connsiteY1" fmla="*/ 1592824 h 1840230"/>
              <a:gd name="connsiteX2" fmla="*/ 5261610 w 5261610"/>
              <a:gd name="connsiteY2" fmla="*/ 1840230 h 1840230"/>
              <a:gd name="connsiteX0" fmla="*/ 0 w 5261610"/>
              <a:gd name="connsiteY0" fmla="*/ 0 h 1840230"/>
              <a:gd name="connsiteX1" fmla="*/ 1026760 w 5261610"/>
              <a:gd name="connsiteY1" fmla="*/ 1592824 h 1840230"/>
              <a:gd name="connsiteX2" fmla="*/ 5261610 w 5261610"/>
              <a:gd name="connsiteY2" fmla="*/ 1840230 h 1840230"/>
              <a:gd name="connsiteX0" fmla="*/ 0 w 5261610"/>
              <a:gd name="connsiteY0" fmla="*/ 0 h 1897624"/>
              <a:gd name="connsiteX1" fmla="*/ 1026760 w 5261610"/>
              <a:gd name="connsiteY1" fmla="*/ 1592824 h 1897624"/>
              <a:gd name="connsiteX2" fmla="*/ 2139280 w 5261610"/>
              <a:gd name="connsiteY2" fmla="*/ 1897624 h 1897624"/>
              <a:gd name="connsiteX3" fmla="*/ 5261610 w 5261610"/>
              <a:gd name="connsiteY3" fmla="*/ 1840230 h 1897624"/>
              <a:gd name="connsiteX0" fmla="*/ 0 w 5261610"/>
              <a:gd name="connsiteY0" fmla="*/ 0 h 1897624"/>
              <a:gd name="connsiteX1" fmla="*/ 1026760 w 5261610"/>
              <a:gd name="connsiteY1" fmla="*/ 1592824 h 1897624"/>
              <a:gd name="connsiteX2" fmla="*/ 2139280 w 5261610"/>
              <a:gd name="connsiteY2" fmla="*/ 1897624 h 1897624"/>
              <a:gd name="connsiteX3" fmla="*/ 5261610 w 5261610"/>
              <a:gd name="connsiteY3" fmla="*/ 1840230 h 1897624"/>
              <a:gd name="connsiteX0" fmla="*/ 0 w 5261610"/>
              <a:gd name="connsiteY0" fmla="*/ 0 h 1900005"/>
              <a:gd name="connsiteX1" fmla="*/ 1026760 w 5261610"/>
              <a:gd name="connsiteY1" fmla="*/ 1592824 h 1900005"/>
              <a:gd name="connsiteX2" fmla="*/ 2160711 w 5261610"/>
              <a:gd name="connsiteY2" fmla="*/ 1900005 h 1900005"/>
              <a:gd name="connsiteX3" fmla="*/ 5261610 w 5261610"/>
              <a:gd name="connsiteY3" fmla="*/ 1840230 h 1900005"/>
              <a:gd name="connsiteX0" fmla="*/ 0 w 5261610"/>
              <a:gd name="connsiteY0" fmla="*/ 0 h 1900005"/>
              <a:gd name="connsiteX1" fmla="*/ 1026760 w 5261610"/>
              <a:gd name="connsiteY1" fmla="*/ 1592824 h 1900005"/>
              <a:gd name="connsiteX2" fmla="*/ 2160711 w 5261610"/>
              <a:gd name="connsiteY2" fmla="*/ 1900005 h 1900005"/>
              <a:gd name="connsiteX3" fmla="*/ 3213224 w 5261610"/>
              <a:gd name="connsiteY3" fmla="*/ 1848094 h 1900005"/>
              <a:gd name="connsiteX4" fmla="*/ 5261610 w 5261610"/>
              <a:gd name="connsiteY4" fmla="*/ 1840230 h 1900005"/>
              <a:gd name="connsiteX0" fmla="*/ 0 w 5261610"/>
              <a:gd name="connsiteY0" fmla="*/ 0 h 1900005"/>
              <a:gd name="connsiteX1" fmla="*/ 1026760 w 5261610"/>
              <a:gd name="connsiteY1" fmla="*/ 1592824 h 1900005"/>
              <a:gd name="connsiteX2" fmla="*/ 2160711 w 5261610"/>
              <a:gd name="connsiteY2" fmla="*/ 1900005 h 1900005"/>
              <a:gd name="connsiteX3" fmla="*/ 3213224 w 5261610"/>
              <a:gd name="connsiteY3" fmla="*/ 1848094 h 1900005"/>
              <a:gd name="connsiteX4" fmla="*/ 5261610 w 5261610"/>
              <a:gd name="connsiteY4" fmla="*/ 1840230 h 1900005"/>
              <a:gd name="connsiteX0" fmla="*/ 0 w 5261610"/>
              <a:gd name="connsiteY0" fmla="*/ 0 h 1921919"/>
              <a:gd name="connsiteX1" fmla="*/ 1026760 w 5261610"/>
              <a:gd name="connsiteY1" fmla="*/ 1592824 h 1921919"/>
              <a:gd name="connsiteX2" fmla="*/ 2160711 w 5261610"/>
              <a:gd name="connsiteY2" fmla="*/ 1900005 h 1921919"/>
              <a:gd name="connsiteX3" fmla="*/ 3213224 w 5261610"/>
              <a:gd name="connsiteY3" fmla="*/ 1848094 h 1921919"/>
              <a:gd name="connsiteX4" fmla="*/ 4239543 w 5261610"/>
              <a:gd name="connsiteY4" fmla="*/ 1921913 h 1921919"/>
              <a:gd name="connsiteX5" fmla="*/ 5261610 w 5261610"/>
              <a:gd name="connsiteY5" fmla="*/ 1840230 h 1921919"/>
              <a:gd name="connsiteX0" fmla="*/ 0 w 5261610"/>
              <a:gd name="connsiteY0" fmla="*/ 0 h 1921913"/>
              <a:gd name="connsiteX1" fmla="*/ 1026760 w 5261610"/>
              <a:gd name="connsiteY1" fmla="*/ 1592824 h 1921913"/>
              <a:gd name="connsiteX2" fmla="*/ 2160711 w 5261610"/>
              <a:gd name="connsiteY2" fmla="*/ 1900005 h 1921913"/>
              <a:gd name="connsiteX3" fmla="*/ 3213224 w 5261610"/>
              <a:gd name="connsiteY3" fmla="*/ 1848094 h 1921913"/>
              <a:gd name="connsiteX4" fmla="*/ 4239543 w 5261610"/>
              <a:gd name="connsiteY4" fmla="*/ 1921913 h 1921913"/>
              <a:gd name="connsiteX5" fmla="*/ 5261610 w 5261610"/>
              <a:gd name="connsiteY5" fmla="*/ 1840230 h 1921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61610" h="1921913">
                <a:moveTo>
                  <a:pt x="0" y="0"/>
                </a:moveTo>
                <a:lnTo>
                  <a:pt x="1026760" y="1592824"/>
                </a:lnTo>
                <a:lnTo>
                  <a:pt x="2160711" y="1900005"/>
                </a:lnTo>
                <a:lnTo>
                  <a:pt x="3213224" y="1848094"/>
                </a:lnTo>
                <a:lnTo>
                  <a:pt x="4239543" y="1921913"/>
                </a:lnTo>
                <a:lnTo>
                  <a:pt x="5261610" y="1840230"/>
                </a:lnTo>
              </a:path>
            </a:pathLst>
          </a:custGeom>
          <a:ln>
            <a:solidFill>
              <a:srgbClr val="FFC425"/>
            </a:solidFill>
          </a:ln>
          <a:effectLst/>
        </p:spPr>
        <p:style>
          <a:lnRef idx="2">
            <a:schemeClr val="accent1"/>
          </a:lnRef>
          <a:fillRef idx="0">
            <a:schemeClr val="accent1"/>
          </a:fillRef>
          <a:effectRef idx="1">
            <a:schemeClr val="accent1"/>
          </a:effectRef>
          <a:fontRef idx="minor">
            <a:schemeClr val="tx1"/>
          </a:fontRef>
        </p:style>
        <p:txBody>
          <a:bodyPr anchor="ctr"/>
          <a:lstStyle/>
          <a:p>
            <a:pPr>
              <a:defRPr/>
            </a:pPr>
            <a:endParaRPr lang="en-GB">
              <a:solidFill>
                <a:prstClr val="black"/>
              </a:solidFill>
            </a:endParaRPr>
          </a:p>
        </p:txBody>
      </p:sp>
      <p:sp>
        <p:nvSpPr>
          <p:cNvPr id="271" name="Freeform 270"/>
          <p:cNvSpPr/>
          <p:nvPr/>
        </p:nvSpPr>
        <p:spPr>
          <a:xfrm>
            <a:off x="2262188" y="1695450"/>
            <a:ext cx="5126037" cy="2384425"/>
          </a:xfrm>
          <a:custGeom>
            <a:avLst/>
            <a:gdLst>
              <a:gd name="connsiteX0" fmla="*/ 0 w 1619250"/>
              <a:gd name="connsiteY0" fmla="*/ 0 h 286644"/>
              <a:gd name="connsiteX1" fmla="*/ 47625 w 1619250"/>
              <a:gd name="connsiteY1" fmla="*/ 9525 h 286644"/>
              <a:gd name="connsiteX2" fmla="*/ 76200 w 1619250"/>
              <a:gd name="connsiteY2" fmla="*/ 19050 h 286644"/>
              <a:gd name="connsiteX3" fmla="*/ 209550 w 1619250"/>
              <a:gd name="connsiteY3" fmla="*/ 38100 h 286644"/>
              <a:gd name="connsiteX4" fmla="*/ 276225 w 1619250"/>
              <a:gd name="connsiteY4" fmla="*/ 47625 h 286644"/>
              <a:gd name="connsiteX5" fmla="*/ 400050 w 1619250"/>
              <a:gd name="connsiteY5" fmla="*/ 76200 h 286644"/>
              <a:gd name="connsiteX6" fmla="*/ 428625 w 1619250"/>
              <a:gd name="connsiteY6" fmla="*/ 85725 h 286644"/>
              <a:gd name="connsiteX7" fmla="*/ 523875 w 1619250"/>
              <a:gd name="connsiteY7" fmla="*/ 95250 h 286644"/>
              <a:gd name="connsiteX8" fmla="*/ 609600 w 1619250"/>
              <a:gd name="connsiteY8" fmla="*/ 104775 h 286644"/>
              <a:gd name="connsiteX9" fmla="*/ 704850 w 1619250"/>
              <a:gd name="connsiteY9" fmla="*/ 123825 h 286644"/>
              <a:gd name="connsiteX10" fmla="*/ 895350 w 1619250"/>
              <a:gd name="connsiteY10" fmla="*/ 142875 h 286644"/>
              <a:gd name="connsiteX11" fmla="*/ 990600 w 1619250"/>
              <a:gd name="connsiteY11" fmla="*/ 161925 h 286644"/>
              <a:gd name="connsiteX12" fmla="*/ 1019175 w 1619250"/>
              <a:gd name="connsiteY12" fmla="*/ 171450 h 286644"/>
              <a:gd name="connsiteX13" fmla="*/ 1171575 w 1619250"/>
              <a:gd name="connsiteY13" fmla="*/ 180975 h 286644"/>
              <a:gd name="connsiteX14" fmla="*/ 1247775 w 1619250"/>
              <a:gd name="connsiteY14" fmla="*/ 190500 h 286644"/>
              <a:gd name="connsiteX15" fmla="*/ 1419225 w 1619250"/>
              <a:gd name="connsiteY15" fmla="*/ 247650 h 286644"/>
              <a:gd name="connsiteX16" fmla="*/ 1457325 w 1619250"/>
              <a:gd name="connsiteY16" fmla="*/ 257175 h 286644"/>
              <a:gd name="connsiteX17" fmla="*/ 1552575 w 1619250"/>
              <a:gd name="connsiteY17" fmla="*/ 285750 h 286644"/>
              <a:gd name="connsiteX18" fmla="*/ 1619250 w 1619250"/>
              <a:gd name="connsiteY18" fmla="*/ 285750 h 286644"/>
              <a:gd name="connsiteX0" fmla="*/ 0 w 1619250"/>
              <a:gd name="connsiteY0" fmla="*/ 0 h 286644"/>
              <a:gd name="connsiteX1" fmla="*/ 76200 w 1619250"/>
              <a:gd name="connsiteY1" fmla="*/ 19050 h 286644"/>
              <a:gd name="connsiteX2" fmla="*/ 209550 w 1619250"/>
              <a:gd name="connsiteY2" fmla="*/ 38100 h 286644"/>
              <a:gd name="connsiteX3" fmla="*/ 276225 w 1619250"/>
              <a:gd name="connsiteY3" fmla="*/ 47625 h 286644"/>
              <a:gd name="connsiteX4" fmla="*/ 400050 w 1619250"/>
              <a:gd name="connsiteY4" fmla="*/ 76200 h 286644"/>
              <a:gd name="connsiteX5" fmla="*/ 428625 w 1619250"/>
              <a:gd name="connsiteY5" fmla="*/ 85725 h 286644"/>
              <a:gd name="connsiteX6" fmla="*/ 523875 w 1619250"/>
              <a:gd name="connsiteY6" fmla="*/ 95250 h 286644"/>
              <a:gd name="connsiteX7" fmla="*/ 609600 w 1619250"/>
              <a:gd name="connsiteY7" fmla="*/ 104775 h 286644"/>
              <a:gd name="connsiteX8" fmla="*/ 704850 w 1619250"/>
              <a:gd name="connsiteY8" fmla="*/ 123825 h 286644"/>
              <a:gd name="connsiteX9" fmla="*/ 895350 w 1619250"/>
              <a:gd name="connsiteY9" fmla="*/ 142875 h 286644"/>
              <a:gd name="connsiteX10" fmla="*/ 990600 w 1619250"/>
              <a:gd name="connsiteY10" fmla="*/ 161925 h 286644"/>
              <a:gd name="connsiteX11" fmla="*/ 1019175 w 1619250"/>
              <a:gd name="connsiteY11" fmla="*/ 171450 h 286644"/>
              <a:gd name="connsiteX12" fmla="*/ 1171575 w 1619250"/>
              <a:gd name="connsiteY12" fmla="*/ 180975 h 286644"/>
              <a:gd name="connsiteX13" fmla="*/ 1247775 w 1619250"/>
              <a:gd name="connsiteY13" fmla="*/ 190500 h 286644"/>
              <a:gd name="connsiteX14" fmla="*/ 1419225 w 1619250"/>
              <a:gd name="connsiteY14" fmla="*/ 247650 h 286644"/>
              <a:gd name="connsiteX15" fmla="*/ 1457325 w 1619250"/>
              <a:gd name="connsiteY15" fmla="*/ 257175 h 286644"/>
              <a:gd name="connsiteX16" fmla="*/ 1552575 w 1619250"/>
              <a:gd name="connsiteY16" fmla="*/ 285750 h 286644"/>
              <a:gd name="connsiteX17" fmla="*/ 1619250 w 1619250"/>
              <a:gd name="connsiteY17" fmla="*/ 285750 h 286644"/>
              <a:gd name="connsiteX0" fmla="*/ 0 w 1619250"/>
              <a:gd name="connsiteY0" fmla="*/ 0 h 286644"/>
              <a:gd name="connsiteX1" fmla="*/ 209550 w 1619250"/>
              <a:gd name="connsiteY1" fmla="*/ 38100 h 286644"/>
              <a:gd name="connsiteX2" fmla="*/ 276225 w 1619250"/>
              <a:gd name="connsiteY2" fmla="*/ 47625 h 286644"/>
              <a:gd name="connsiteX3" fmla="*/ 400050 w 1619250"/>
              <a:gd name="connsiteY3" fmla="*/ 76200 h 286644"/>
              <a:gd name="connsiteX4" fmla="*/ 428625 w 1619250"/>
              <a:gd name="connsiteY4" fmla="*/ 85725 h 286644"/>
              <a:gd name="connsiteX5" fmla="*/ 523875 w 1619250"/>
              <a:gd name="connsiteY5" fmla="*/ 95250 h 286644"/>
              <a:gd name="connsiteX6" fmla="*/ 609600 w 1619250"/>
              <a:gd name="connsiteY6" fmla="*/ 104775 h 286644"/>
              <a:gd name="connsiteX7" fmla="*/ 704850 w 1619250"/>
              <a:gd name="connsiteY7" fmla="*/ 123825 h 286644"/>
              <a:gd name="connsiteX8" fmla="*/ 895350 w 1619250"/>
              <a:gd name="connsiteY8" fmla="*/ 142875 h 286644"/>
              <a:gd name="connsiteX9" fmla="*/ 990600 w 1619250"/>
              <a:gd name="connsiteY9" fmla="*/ 161925 h 286644"/>
              <a:gd name="connsiteX10" fmla="*/ 1019175 w 1619250"/>
              <a:gd name="connsiteY10" fmla="*/ 171450 h 286644"/>
              <a:gd name="connsiteX11" fmla="*/ 1171575 w 1619250"/>
              <a:gd name="connsiteY11" fmla="*/ 180975 h 286644"/>
              <a:gd name="connsiteX12" fmla="*/ 1247775 w 1619250"/>
              <a:gd name="connsiteY12" fmla="*/ 190500 h 286644"/>
              <a:gd name="connsiteX13" fmla="*/ 1419225 w 1619250"/>
              <a:gd name="connsiteY13" fmla="*/ 247650 h 286644"/>
              <a:gd name="connsiteX14" fmla="*/ 1457325 w 1619250"/>
              <a:gd name="connsiteY14" fmla="*/ 257175 h 286644"/>
              <a:gd name="connsiteX15" fmla="*/ 1552575 w 1619250"/>
              <a:gd name="connsiteY15" fmla="*/ 285750 h 286644"/>
              <a:gd name="connsiteX16" fmla="*/ 1619250 w 1619250"/>
              <a:gd name="connsiteY16" fmla="*/ 285750 h 286644"/>
              <a:gd name="connsiteX0" fmla="*/ 0 w 1619250"/>
              <a:gd name="connsiteY0" fmla="*/ 0 h 286644"/>
              <a:gd name="connsiteX1" fmla="*/ 276225 w 1619250"/>
              <a:gd name="connsiteY1" fmla="*/ 47625 h 286644"/>
              <a:gd name="connsiteX2" fmla="*/ 400050 w 1619250"/>
              <a:gd name="connsiteY2" fmla="*/ 76200 h 286644"/>
              <a:gd name="connsiteX3" fmla="*/ 428625 w 1619250"/>
              <a:gd name="connsiteY3" fmla="*/ 85725 h 286644"/>
              <a:gd name="connsiteX4" fmla="*/ 523875 w 1619250"/>
              <a:gd name="connsiteY4" fmla="*/ 95250 h 286644"/>
              <a:gd name="connsiteX5" fmla="*/ 609600 w 1619250"/>
              <a:gd name="connsiteY5" fmla="*/ 104775 h 286644"/>
              <a:gd name="connsiteX6" fmla="*/ 704850 w 1619250"/>
              <a:gd name="connsiteY6" fmla="*/ 123825 h 286644"/>
              <a:gd name="connsiteX7" fmla="*/ 895350 w 1619250"/>
              <a:gd name="connsiteY7" fmla="*/ 142875 h 286644"/>
              <a:gd name="connsiteX8" fmla="*/ 990600 w 1619250"/>
              <a:gd name="connsiteY8" fmla="*/ 161925 h 286644"/>
              <a:gd name="connsiteX9" fmla="*/ 1019175 w 1619250"/>
              <a:gd name="connsiteY9" fmla="*/ 171450 h 286644"/>
              <a:gd name="connsiteX10" fmla="*/ 1171575 w 1619250"/>
              <a:gd name="connsiteY10" fmla="*/ 180975 h 286644"/>
              <a:gd name="connsiteX11" fmla="*/ 1247775 w 1619250"/>
              <a:gd name="connsiteY11" fmla="*/ 190500 h 286644"/>
              <a:gd name="connsiteX12" fmla="*/ 1419225 w 1619250"/>
              <a:gd name="connsiteY12" fmla="*/ 247650 h 286644"/>
              <a:gd name="connsiteX13" fmla="*/ 1457325 w 1619250"/>
              <a:gd name="connsiteY13" fmla="*/ 257175 h 286644"/>
              <a:gd name="connsiteX14" fmla="*/ 1552575 w 1619250"/>
              <a:gd name="connsiteY14" fmla="*/ 285750 h 286644"/>
              <a:gd name="connsiteX15" fmla="*/ 1619250 w 1619250"/>
              <a:gd name="connsiteY15" fmla="*/ 285750 h 286644"/>
              <a:gd name="connsiteX0" fmla="*/ 0 w 1619250"/>
              <a:gd name="connsiteY0" fmla="*/ 0 h 286644"/>
              <a:gd name="connsiteX1" fmla="*/ 400050 w 1619250"/>
              <a:gd name="connsiteY1" fmla="*/ 76200 h 286644"/>
              <a:gd name="connsiteX2" fmla="*/ 428625 w 1619250"/>
              <a:gd name="connsiteY2" fmla="*/ 85725 h 286644"/>
              <a:gd name="connsiteX3" fmla="*/ 523875 w 1619250"/>
              <a:gd name="connsiteY3" fmla="*/ 95250 h 286644"/>
              <a:gd name="connsiteX4" fmla="*/ 609600 w 1619250"/>
              <a:gd name="connsiteY4" fmla="*/ 104775 h 286644"/>
              <a:gd name="connsiteX5" fmla="*/ 704850 w 1619250"/>
              <a:gd name="connsiteY5" fmla="*/ 123825 h 286644"/>
              <a:gd name="connsiteX6" fmla="*/ 895350 w 1619250"/>
              <a:gd name="connsiteY6" fmla="*/ 142875 h 286644"/>
              <a:gd name="connsiteX7" fmla="*/ 990600 w 1619250"/>
              <a:gd name="connsiteY7" fmla="*/ 161925 h 286644"/>
              <a:gd name="connsiteX8" fmla="*/ 1019175 w 1619250"/>
              <a:gd name="connsiteY8" fmla="*/ 171450 h 286644"/>
              <a:gd name="connsiteX9" fmla="*/ 1171575 w 1619250"/>
              <a:gd name="connsiteY9" fmla="*/ 180975 h 286644"/>
              <a:gd name="connsiteX10" fmla="*/ 1247775 w 1619250"/>
              <a:gd name="connsiteY10" fmla="*/ 190500 h 286644"/>
              <a:gd name="connsiteX11" fmla="*/ 1419225 w 1619250"/>
              <a:gd name="connsiteY11" fmla="*/ 247650 h 286644"/>
              <a:gd name="connsiteX12" fmla="*/ 1457325 w 1619250"/>
              <a:gd name="connsiteY12" fmla="*/ 257175 h 286644"/>
              <a:gd name="connsiteX13" fmla="*/ 1552575 w 1619250"/>
              <a:gd name="connsiteY13" fmla="*/ 285750 h 286644"/>
              <a:gd name="connsiteX14" fmla="*/ 1619250 w 1619250"/>
              <a:gd name="connsiteY14" fmla="*/ 285750 h 286644"/>
              <a:gd name="connsiteX0" fmla="*/ 0 w 1619250"/>
              <a:gd name="connsiteY0" fmla="*/ 0 h 286644"/>
              <a:gd name="connsiteX1" fmla="*/ 428625 w 1619250"/>
              <a:gd name="connsiteY1" fmla="*/ 85725 h 286644"/>
              <a:gd name="connsiteX2" fmla="*/ 523875 w 1619250"/>
              <a:gd name="connsiteY2" fmla="*/ 95250 h 286644"/>
              <a:gd name="connsiteX3" fmla="*/ 609600 w 1619250"/>
              <a:gd name="connsiteY3" fmla="*/ 104775 h 286644"/>
              <a:gd name="connsiteX4" fmla="*/ 704850 w 1619250"/>
              <a:gd name="connsiteY4" fmla="*/ 123825 h 286644"/>
              <a:gd name="connsiteX5" fmla="*/ 895350 w 1619250"/>
              <a:gd name="connsiteY5" fmla="*/ 142875 h 286644"/>
              <a:gd name="connsiteX6" fmla="*/ 990600 w 1619250"/>
              <a:gd name="connsiteY6" fmla="*/ 161925 h 286644"/>
              <a:gd name="connsiteX7" fmla="*/ 1019175 w 1619250"/>
              <a:gd name="connsiteY7" fmla="*/ 171450 h 286644"/>
              <a:gd name="connsiteX8" fmla="*/ 1171575 w 1619250"/>
              <a:gd name="connsiteY8" fmla="*/ 180975 h 286644"/>
              <a:gd name="connsiteX9" fmla="*/ 1247775 w 1619250"/>
              <a:gd name="connsiteY9" fmla="*/ 190500 h 286644"/>
              <a:gd name="connsiteX10" fmla="*/ 1419225 w 1619250"/>
              <a:gd name="connsiteY10" fmla="*/ 247650 h 286644"/>
              <a:gd name="connsiteX11" fmla="*/ 1457325 w 1619250"/>
              <a:gd name="connsiteY11" fmla="*/ 257175 h 286644"/>
              <a:gd name="connsiteX12" fmla="*/ 1552575 w 1619250"/>
              <a:gd name="connsiteY12" fmla="*/ 285750 h 286644"/>
              <a:gd name="connsiteX13" fmla="*/ 1619250 w 1619250"/>
              <a:gd name="connsiteY13" fmla="*/ 285750 h 286644"/>
              <a:gd name="connsiteX0" fmla="*/ 0 w 1619250"/>
              <a:gd name="connsiteY0" fmla="*/ 0 h 286644"/>
              <a:gd name="connsiteX1" fmla="*/ 523875 w 1619250"/>
              <a:gd name="connsiteY1" fmla="*/ 95250 h 286644"/>
              <a:gd name="connsiteX2" fmla="*/ 609600 w 1619250"/>
              <a:gd name="connsiteY2" fmla="*/ 104775 h 286644"/>
              <a:gd name="connsiteX3" fmla="*/ 704850 w 1619250"/>
              <a:gd name="connsiteY3" fmla="*/ 123825 h 286644"/>
              <a:gd name="connsiteX4" fmla="*/ 895350 w 1619250"/>
              <a:gd name="connsiteY4" fmla="*/ 142875 h 286644"/>
              <a:gd name="connsiteX5" fmla="*/ 990600 w 1619250"/>
              <a:gd name="connsiteY5" fmla="*/ 161925 h 286644"/>
              <a:gd name="connsiteX6" fmla="*/ 1019175 w 1619250"/>
              <a:gd name="connsiteY6" fmla="*/ 171450 h 286644"/>
              <a:gd name="connsiteX7" fmla="*/ 1171575 w 1619250"/>
              <a:gd name="connsiteY7" fmla="*/ 180975 h 286644"/>
              <a:gd name="connsiteX8" fmla="*/ 1247775 w 1619250"/>
              <a:gd name="connsiteY8" fmla="*/ 190500 h 286644"/>
              <a:gd name="connsiteX9" fmla="*/ 1419225 w 1619250"/>
              <a:gd name="connsiteY9" fmla="*/ 247650 h 286644"/>
              <a:gd name="connsiteX10" fmla="*/ 1457325 w 1619250"/>
              <a:gd name="connsiteY10" fmla="*/ 257175 h 286644"/>
              <a:gd name="connsiteX11" fmla="*/ 1552575 w 1619250"/>
              <a:gd name="connsiteY11" fmla="*/ 285750 h 286644"/>
              <a:gd name="connsiteX12" fmla="*/ 1619250 w 1619250"/>
              <a:gd name="connsiteY12" fmla="*/ 285750 h 286644"/>
              <a:gd name="connsiteX0" fmla="*/ 0 w 1619250"/>
              <a:gd name="connsiteY0" fmla="*/ 0 h 286644"/>
              <a:gd name="connsiteX1" fmla="*/ 609600 w 1619250"/>
              <a:gd name="connsiteY1" fmla="*/ 104775 h 286644"/>
              <a:gd name="connsiteX2" fmla="*/ 704850 w 1619250"/>
              <a:gd name="connsiteY2" fmla="*/ 123825 h 286644"/>
              <a:gd name="connsiteX3" fmla="*/ 895350 w 1619250"/>
              <a:gd name="connsiteY3" fmla="*/ 142875 h 286644"/>
              <a:gd name="connsiteX4" fmla="*/ 990600 w 1619250"/>
              <a:gd name="connsiteY4" fmla="*/ 161925 h 286644"/>
              <a:gd name="connsiteX5" fmla="*/ 1019175 w 1619250"/>
              <a:gd name="connsiteY5" fmla="*/ 171450 h 286644"/>
              <a:gd name="connsiteX6" fmla="*/ 1171575 w 1619250"/>
              <a:gd name="connsiteY6" fmla="*/ 180975 h 286644"/>
              <a:gd name="connsiteX7" fmla="*/ 1247775 w 1619250"/>
              <a:gd name="connsiteY7" fmla="*/ 190500 h 286644"/>
              <a:gd name="connsiteX8" fmla="*/ 1419225 w 1619250"/>
              <a:gd name="connsiteY8" fmla="*/ 247650 h 286644"/>
              <a:gd name="connsiteX9" fmla="*/ 1457325 w 1619250"/>
              <a:gd name="connsiteY9" fmla="*/ 257175 h 286644"/>
              <a:gd name="connsiteX10" fmla="*/ 1552575 w 1619250"/>
              <a:gd name="connsiteY10" fmla="*/ 285750 h 286644"/>
              <a:gd name="connsiteX11" fmla="*/ 1619250 w 1619250"/>
              <a:gd name="connsiteY11" fmla="*/ 285750 h 286644"/>
              <a:gd name="connsiteX0" fmla="*/ 0 w 1619250"/>
              <a:gd name="connsiteY0" fmla="*/ 0 h 286644"/>
              <a:gd name="connsiteX1" fmla="*/ 704850 w 1619250"/>
              <a:gd name="connsiteY1" fmla="*/ 123825 h 286644"/>
              <a:gd name="connsiteX2" fmla="*/ 895350 w 1619250"/>
              <a:gd name="connsiteY2" fmla="*/ 142875 h 286644"/>
              <a:gd name="connsiteX3" fmla="*/ 990600 w 1619250"/>
              <a:gd name="connsiteY3" fmla="*/ 161925 h 286644"/>
              <a:gd name="connsiteX4" fmla="*/ 1019175 w 1619250"/>
              <a:gd name="connsiteY4" fmla="*/ 171450 h 286644"/>
              <a:gd name="connsiteX5" fmla="*/ 1171575 w 1619250"/>
              <a:gd name="connsiteY5" fmla="*/ 180975 h 286644"/>
              <a:gd name="connsiteX6" fmla="*/ 1247775 w 1619250"/>
              <a:gd name="connsiteY6" fmla="*/ 190500 h 286644"/>
              <a:gd name="connsiteX7" fmla="*/ 1419225 w 1619250"/>
              <a:gd name="connsiteY7" fmla="*/ 247650 h 286644"/>
              <a:gd name="connsiteX8" fmla="*/ 1457325 w 1619250"/>
              <a:gd name="connsiteY8" fmla="*/ 257175 h 286644"/>
              <a:gd name="connsiteX9" fmla="*/ 1552575 w 1619250"/>
              <a:gd name="connsiteY9" fmla="*/ 285750 h 286644"/>
              <a:gd name="connsiteX10" fmla="*/ 1619250 w 1619250"/>
              <a:gd name="connsiteY10" fmla="*/ 285750 h 286644"/>
              <a:gd name="connsiteX0" fmla="*/ 0 w 1619250"/>
              <a:gd name="connsiteY0" fmla="*/ 0 h 286644"/>
              <a:gd name="connsiteX1" fmla="*/ 895350 w 1619250"/>
              <a:gd name="connsiteY1" fmla="*/ 142875 h 286644"/>
              <a:gd name="connsiteX2" fmla="*/ 990600 w 1619250"/>
              <a:gd name="connsiteY2" fmla="*/ 161925 h 286644"/>
              <a:gd name="connsiteX3" fmla="*/ 1019175 w 1619250"/>
              <a:gd name="connsiteY3" fmla="*/ 171450 h 286644"/>
              <a:gd name="connsiteX4" fmla="*/ 1171575 w 1619250"/>
              <a:gd name="connsiteY4" fmla="*/ 180975 h 286644"/>
              <a:gd name="connsiteX5" fmla="*/ 1247775 w 1619250"/>
              <a:gd name="connsiteY5" fmla="*/ 190500 h 286644"/>
              <a:gd name="connsiteX6" fmla="*/ 1419225 w 1619250"/>
              <a:gd name="connsiteY6" fmla="*/ 247650 h 286644"/>
              <a:gd name="connsiteX7" fmla="*/ 1457325 w 1619250"/>
              <a:gd name="connsiteY7" fmla="*/ 257175 h 286644"/>
              <a:gd name="connsiteX8" fmla="*/ 1552575 w 1619250"/>
              <a:gd name="connsiteY8" fmla="*/ 285750 h 286644"/>
              <a:gd name="connsiteX9" fmla="*/ 1619250 w 1619250"/>
              <a:gd name="connsiteY9" fmla="*/ 285750 h 286644"/>
              <a:gd name="connsiteX0" fmla="*/ 0 w 1619250"/>
              <a:gd name="connsiteY0" fmla="*/ 0 h 286644"/>
              <a:gd name="connsiteX1" fmla="*/ 990600 w 1619250"/>
              <a:gd name="connsiteY1" fmla="*/ 161925 h 286644"/>
              <a:gd name="connsiteX2" fmla="*/ 1019175 w 1619250"/>
              <a:gd name="connsiteY2" fmla="*/ 171450 h 286644"/>
              <a:gd name="connsiteX3" fmla="*/ 1171575 w 1619250"/>
              <a:gd name="connsiteY3" fmla="*/ 180975 h 286644"/>
              <a:gd name="connsiteX4" fmla="*/ 1247775 w 1619250"/>
              <a:gd name="connsiteY4" fmla="*/ 190500 h 286644"/>
              <a:gd name="connsiteX5" fmla="*/ 1419225 w 1619250"/>
              <a:gd name="connsiteY5" fmla="*/ 247650 h 286644"/>
              <a:gd name="connsiteX6" fmla="*/ 1457325 w 1619250"/>
              <a:gd name="connsiteY6" fmla="*/ 257175 h 286644"/>
              <a:gd name="connsiteX7" fmla="*/ 1552575 w 1619250"/>
              <a:gd name="connsiteY7" fmla="*/ 285750 h 286644"/>
              <a:gd name="connsiteX8" fmla="*/ 1619250 w 1619250"/>
              <a:gd name="connsiteY8" fmla="*/ 285750 h 286644"/>
              <a:gd name="connsiteX0" fmla="*/ 0 w 1619250"/>
              <a:gd name="connsiteY0" fmla="*/ 0 h 286644"/>
              <a:gd name="connsiteX1" fmla="*/ 1019175 w 1619250"/>
              <a:gd name="connsiteY1" fmla="*/ 171450 h 286644"/>
              <a:gd name="connsiteX2" fmla="*/ 1171575 w 1619250"/>
              <a:gd name="connsiteY2" fmla="*/ 180975 h 286644"/>
              <a:gd name="connsiteX3" fmla="*/ 1247775 w 1619250"/>
              <a:gd name="connsiteY3" fmla="*/ 190500 h 286644"/>
              <a:gd name="connsiteX4" fmla="*/ 1419225 w 1619250"/>
              <a:gd name="connsiteY4" fmla="*/ 247650 h 286644"/>
              <a:gd name="connsiteX5" fmla="*/ 1457325 w 1619250"/>
              <a:gd name="connsiteY5" fmla="*/ 257175 h 286644"/>
              <a:gd name="connsiteX6" fmla="*/ 1552575 w 1619250"/>
              <a:gd name="connsiteY6" fmla="*/ 285750 h 286644"/>
              <a:gd name="connsiteX7" fmla="*/ 1619250 w 1619250"/>
              <a:gd name="connsiteY7" fmla="*/ 285750 h 286644"/>
              <a:gd name="connsiteX0" fmla="*/ 0 w 1619250"/>
              <a:gd name="connsiteY0" fmla="*/ 0 h 286644"/>
              <a:gd name="connsiteX1" fmla="*/ 1171575 w 1619250"/>
              <a:gd name="connsiteY1" fmla="*/ 180975 h 286644"/>
              <a:gd name="connsiteX2" fmla="*/ 1247775 w 1619250"/>
              <a:gd name="connsiteY2" fmla="*/ 190500 h 286644"/>
              <a:gd name="connsiteX3" fmla="*/ 1419225 w 1619250"/>
              <a:gd name="connsiteY3" fmla="*/ 247650 h 286644"/>
              <a:gd name="connsiteX4" fmla="*/ 1457325 w 1619250"/>
              <a:gd name="connsiteY4" fmla="*/ 257175 h 286644"/>
              <a:gd name="connsiteX5" fmla="*/ 1552575 w 1619250"/>
              <a:gd name="connsiteY5" fmla="*/ 285750 h 286644"/>
              <a:gd name="connsiteX6" fmla="*/ 1619250 w 1619250"/>
              <a:gd name="connsiteY6" fmla="*/ 285750 h 286644"/>
              <a:gd name="connsiteX0" fmla="*/ 0 w 1619250"/>
              <a:gd name="connsiteY0" fmla="*/ 0 h 286644"/>
              <a:gd name="connsiteX1" fmla="*/ 1247775 w 1619250"/>
              <a:gd name="connsiteY1" fmla="*/ 190500 h 286644"/>
              <a:gd name="connsiteX2" fmla="*/ 1419225 w 1619250"/>
              <a:gd name="connsiteY2" fmla="*/ 247650 h 286644"/>
              <a:gd name="connsiteX3" fmla="*/ 1457325 w 1619250"/>
              <a:gd name="connsiteY3" fmla="*/ 257175 h 286644"/>
              <a:gd name="connsiteX4" fmla="*/ 1552575 w 1619250"/>
              <a:gd name="connsiteY4" fmla="*/ 285750 h 286644"/>
              <a:gd name="connsiteX5" fmla="*/ 1619250 w 1619250"/>
              <a:gd name="connsiteY5" fmla="*/ 285750 h 286644"/>
              <a:gd name="connsiteX0" fmla="*/ 0 w 1619250"/>
              <a:gd name="connsiteY0" fmla="*/ 0 h 286644"/>
              <a:gd name="connsiteX1" fmla="*/ 1419225 w 1619250"/>
              <a:gd name="connsiteY1" fmla="*/ 247650 h 286644"/>
              <a:gd name="connsiteX2" fmla="*/ 1457325 w 1619250"/>
              <a:gd name="connsiteY2" fmla="*/ 257175 h 286644"/>
              <a:gd name="connsiteX3" fmla="*/ 1552575 w 1619250"/>
              <a:gd name="connsiteY3" fmla="*/ 285750 h 286644"/>
              <a:gd name="connsiteX4" fmla="*/ 1619250 w 1619250"/>
              <a:gd name="connsiteY4" fmla="*/ 285750 h 286644"/>
              <a:gd name="connsiteX0" fmla="*/ 0 w 1619250"/>
              <a:gd name="connsiteY0" fmla="*/ 0 h 286644"/>
              <a:gd name="connsiteX1" fmla="*/ 1457325 w 1619250"/>
              <a:gd name="connsiteY1" fmla="*/ 257175 h 286644"/>
              <a:gd name="connsiteX2" fmla="*/ 1552575 w 1619250"/>
              <a:gd name="connsiteY2" fmla="*/ 285750 h 286644"/>
              <a:gd name="connsiteX3" fmla="*/ 1619250 w 1619250"/>
              <a:gd name="connsiteY3" fmla="*/ 285750 h 286644"/>
              <a:gd name="connsiteX0" fmla="*/ 0 w 1619250"/>
              <a:gd name="connsiteY0" fmla="*/ 0 h 286644"/>
              <a:gd name="connsiteX1" fmla="*/ 1552575 w 1619250"/>
              <a:gd name="connsiteY1" fmla="*/ 285750 h 286644"/>
              <a:gd name="connsiteX2" fmla="*/ 1619250 w 1619250"/>
              <a:gd name="connsiteY2" fmla="*/ 285750 h 286644"/>
              <a:gd name="connsiteX0" fmla="*/ 0 w 1619250"/>
              <a:gd name="connsiteY0" fmla="*/ 0 h 285750"/>
              <a:gd name="connsiteX1" fmla="*/ 1619250 w 1619250"/>
              <a:gd name="connsiteY1" fmla="*/ 285750 h 285750"/>
              <a:gd name="connsiteX0" fmla="*/ 0 w 1619250"/>
              <a:gd name="connsiteY0" fmla="*/ 0 h 285750"/>
              <a:gd name="connsiteX1" fmla="*/ 1619250 w 1619250"/>
              <a:gd name="connsiteY1" fmla="*/ 285750 h 285750"/>
              <a:gd name="connsiteX0" fmla="*/ 0 w 1619250"/>
              <a:gd name="connsiteY0" fmla="*/ 0 h 285750"/>
              <a:gd name="connsiteX1" fmla="*/ 1619250 w 1619250"/>
              <a:gd name="connsiteY1" fmla="*/ 285750 h 285750"/>
              <a:gd name="connsiteX0" fmla="*/ 0 w 1619250"/>
              <a:gd name="connsiteY0" fmla="*/ 0 h 285750"/>
              <a:gd name="connsiteX1" fmla="*/ 916781 w 1619250"/>
              <a:gd name="connsiteY1" fmla="*/ 159544 h 285750"/>
              <a:gd name="connsiteX2" fmla="*/ 1619250 w 1619250"/>
              <a:gd name="connsiteY2" fmla="*/ 285750 h 285750"/>
              <a:gd name="connsiteX0" fmla="*/ 0 w 1619250"/>
              <a:gd name="connsiteY0" fmla="*/ 0 h 285750"/>
              <a:gd name="connsiteX1" fmla="*/ 1619250 w 1619250"/>
              <a:gd name="connsiteY1" fmla="*/ 285750 h 285750"/>
              <a:gd name="connsiteX0" fmla="*/ 0 w 5261610"/>
              <a:gd name="connsiteY0" fmla="*/ 0 h 1840230"/>
              <a:gd name="connsiteX1" fmla="*/ 5261610 w 5261610"/>
              <a:gd name="connsiteY1" fmla="*/ 1840230 h 1840230"/>
              <a:gd name="connsiteX0" fmla="*/ 0 w 5261610"/>
              <a:gd name="connsiteY0" fmla="*/ 0 h 1840230"/>
              <a:gd name="connsiteX1" fmla="*/ 1026760 w 5261610"/>
              <a:gd name="connsiteY1" fmla="*/ 1592824 h 1840230"/>
              <a:gd name="connsiteX2" fmla="*/ 5261610 w 5261610"/>
              <a:gd name="connsiteY2" fmla="*/ 1840230 h 1840230"/>
              <a:gd name="connsiteX0" fmla="*/ 0 w 5261610"/>
              <a:gd name="connsiteY0" fmla="*/ 0 h 1840230"/>
              <a:gd name="connsiteX1" fmla="*/ 1026760 w 5261610"/>
              <a:gd name="connsiteY1" fmla="*/ 1592824 h 1840230"/>
              <a:gd name="connsiteX2" fmla="*/ 5261610 w 5261610"/>
              <a:gd name="connsiteY2" fmla="*/ 1840230 h 1840230"/>
              <a:gd name="connsiteX0" fmla="*/ 0 w 5261610"/>
              <a:gd name="connsiteY0" fmla="*/ 0 h 1840230"/>
              <a:gd name="connsiteX1" fmla="*/ 1026760 w 5261610"/>
              <a:gd name="connsiteY1" fmla="*/ 1592824 h 1840230"/>
              <a:gd name="connsiteX2" fmla="*/ 5261610 w 5261610"/>
              <a:gd name="connsiteY2" fmla="*/ 1840230 h 1840230"/>
              <a:gd name="connsiteX0" fmla="*/ 0 w 5261610"/>
              <a:gd name="connsiteY0" fmla="*/ 0 h 1840230"/>
              <a:gd name="connsiteX1" fmla="*/ 1026760 w 5261610"/>
              <a:gd name="connsiteY1" fmla="*/ 1592824 h 1840230"/>
              <a:gd name="connsiteX2" fmla="*/ 5261610 w 5261610"/>
              <a:gd name="connsiteY2" fmla="*/ 1840230 h 1840230"/>
              <a:gd name="connsiteX0" fmla="*/ 0 w 5261610"/>
              <a:gd name="connsiteY0" fmla="*/ 0 h 1840230"/>
              <a:gd name="connsiteX1" fmla="*/ 1026760 w 5261610"/>
              <a:gd name="connsiteY1" fmla="*/ 1592824 h 1840230"/>
              <a:gd name="connsiteX2" fmla="*/ 5261610 w 5261610"/>
              <a:gd name="connsiteY2" fmla="*/ 1840230 h 1840230"/>
              <a:gd name="connsiteX0" fmla="*/ 0 w 5261610"/>
              <a:gd name="connsiteY0" fmla="*/ 0 h 1897624"/>
              <a:gd name="connsiteX1" fmla="*/ 1026760 w 5261610"/>
              <a:gd name="connsiteY1" fmla="*/ 1592824 h 1897624"/>
              <a:gd name="connsiteX2" fmla="*/ 2139280 w 5261610"/>
              <a:gd name="connsiteY2" fmla="*/ 1897624 h 1897624"/>
              <a:gd name="connsiteX3" fmla="*/ 5261610 w 5261610"/>
              <a:gd name="connsiteY3" fmla="*/ 1840230 h 1897624"/>
              <a:gd name="connsiteX0" fmla="*/ 0 w 5261610"/>
              <a:gd name="connsiteY0" fmla="*/ 0 h 1897624"/>
              <a:gd name="connsiteX1" fmla="*/ 1026760 w 5261610"/>
              <a:gd name="connsiteY1" fmla="*/ 1592824 h 1897624"/>
              <a:gd name="connsiteX2" fmla="*/ 2139280 w 5261610"/>
              <a:gd name="connsiteY2" fmla="*/ 1897624 h 1897624"/>
              <a:gd name="connsiteX3" fmla="*/ 5261610 w 5261610"/>
              <a:gd name="connsiteY3" fmla="*/ 1840230 h 1897624"/>
              <a:gd name="connsiteX0" fmla="*/ 0 w 5261610"/>
              <a:gd name="connsiteY0" fmla="*/ 0 h 1900005"/>
              <a:gd name="connsiteX1" fmla="*/ 1026760 w 5261610"/>
              <a:gd name="connsiteY1" fmla="*/ 1592824 h 1900005"/>
              <a:gd name="connsiteX2" fmla="*/ 2160711 w 5261610"/>
              <a:gd name="connsiteY2" fmla="*/ 1900005 h 1900005"/>
              <a:gd name="connsiteX3" fmla="*/ 5261610 w 5261610"/>
              <a:gd name="connsiteY3" fmla="*/ 1840230 h 1900005"/>
              <a:gd name="connsiteX0" fmla="*/ 0 w 5261610"/>
              <a:gd name="connsiteY0" fmla="*/ 0 h 1900005"/>
              <a:gd name="connsiteX1" fmla="*/ 1026760 w 5261610"/>
              <a:gd name="connsiteY1" fmla="*/ 1592824 h 1900005"/>
              <a:gd name="connsiteX2" fmla="*/ 2160711 w 5261610"/>
              <a:gd name="connsiteY2" fmla="*/ 1900005 h 1900005"/>
              <a:gd name="connsiteX3" fmla="*/ 3213224 w 5261610"/>
              <a:gd name="connsiteY3" fmla="*/ 1848094 h 1900005"/>
              <a:gd name="connsiteX4" fmla="*/ 5261610 w 5261610"/>
              <a:gd name="connsiteY4" fmla="*/ 1840230 h 1900005"/>
              <a:gd name="connsiteX0" fmla="*/ 0 w 5261610"/>
              <a:gd name="connsiteY0" fmla="*/ 0 h 1900005"/>
              <a:gd name="connsiteX1" fmla="*/ 1026760 w 5261610"/>
              <a:gd name="connsiteY1" fmla="*/ 1592824 h 1900005"/>
              <a:gd name="connsiteX2" fmla="*/ 2160711 w 5261610"/>
              <a:gd name="connsiteY2" fmla="*/ 1900005 h 1900005"/>
              <a:gd name="connsiteX3" fmla="*/ 3213224 w 5261610"/>
              <a:gd name="connsiteY3" fmla="*/ 1848094 h 1900005"/>
              <a:gd name="connsiteX4" fmla="*/ 5261610 w 5261610"/>
              <a:gd name="connsiteY4" fmla="*/ 1840230 h 1900005"/>
              <a:gd name="connsiteX0" fmla="*/ 0 w 5261610"/>
              <a:gd name="connsiteY0" fmla="*/ 0 h 1921919"/>
              <a:gd name="connsiteX1" fmla="*/ 1026760 w 5261610"/>
              <a:gd name="connsiteY1" fmla="*/ 1592824 h 1921919"/>
              <a:gd name="connsiteX2" fmla="*/ 2160711 w 5261610"/>
              <a:gd name="connsiteY2" fmla="*/ 1900005 h 1921919"/>
              <a:gd name="connsiteX3" fmla="*/ 3213224 w 5261610"/>
              <a:gd name="connsiteY3" fmla="*/ 1848094 h 1921919"/>
              <a:gd name="connsiteX4" fmla="*/ 4239543 w 5261610"/>
              <a:gd name="connsiteY4" fmla="*/ 1921913 h 1921919"/>
              <a:gd name="connsiteX5" fmla="*/ 5261610 w 5261610"/>
              <a:gd name="connsiteY5" fmla="*/ 1840230 h 1921919"/>
              <a:gd name="connsiteX0" fmla="*/ 0 w 5261610"/>
              <a:gd name="connsiteY0" fmla="*/ 0 h 1921913"/>
              <a:gd name="connsiteX1" fmla="*/ 1026760 w 5261610"/>
              <a:gd name="connsiteY1" fmla="*/ 1592824 h 1921913"/>
              <a:gd name="connsiteX2" fmla="*/ 2160711 w 5261610"/>
              <a:gd name="connsiteY2" fmla="*/ 1900005 h 1921913"/>
              <a:gd name="connsiteX3" fmla="*/ 3213224 w 5261610"/>
              <a:gd name="connsiteY3" fmla="*/ 1848094 h 1921913"/>
              <a:gd name="connsiteX4" fmla="*/ 4239543 w 5261610"/>
              <a:gd name="connsiteY4" fmla="*/ 1921913 h 1921913"/>
              <a:gd name="connsiteX5" fmla="*/ 5261610 w 5261610"/>
              <a:gd name="connsiteY5" fmla="*/ 1840230 h 1921913"/>
              <a:gd name="connsiteX0" fmla="*/ 0 w 5261610"/>
              <a:gd name="connsiteY0" fmla="*/ 0 h 1921913"/>
              <a:gd name="connsiteX1" fmla="*/ 1031523 w 5261610"/>
              <a:gd name="connsiteY1" fmla="*/ 1778562 h 1921913"/>
              <a:gd name="connsiteX2" fmla="*/ 2160711 w 5261610"/>
              <a:gd name="connsiteY2" fmla="*/ 1900005 h 1921913"/>
              <a:gd name="connsiteX3" fmla="*/ 3213224 w 5261610"/>
              <a:gd name="connsiteY3" fmla="*/ 1848094 h 1921913"/>
              <a:gd name="connsiteX4" fmla="*/ 4239543 w 5261610"/>
              <a:gd name="connsiteY4" fmla="*/ 1921913 h 1921913"/>
              <a:gd name="connsiteX5" fmla="*/ 5261610 w 5261610"/>
              <a:gd name="connsiteY5" fmla="*/ 1840230 h 1921913"/>
              <a:gd name="connsiteX0" fmla="*/ 0 w 5261610"/>
              <a:gd name="connsiteY0" fmla="*/ 0 h 2214330"/>
              <a:gd name="connsiteX1" fmla="*/ 1031523 w 5261610"/>
              <a:gd name="connsiteY1" fmla="*/ 1778562 h 2214330"/>
              <a:gd name="connsiteX2" fmla="*/ 2036886 w 5261610"/>
              <a:gd name="connsiteY2" fmla="*/ 2214330 h 2214330"/>
              <a:gd name="connsiteX3" fmla="*/ 3213224 w 5261610"/>
              <a:gd name="connsiteY3" fmla="*/ 1848094 h 2214330"/>
              <a:gd name="connsiteX4" fmla="*/ 4239543 w 5261610"/>
              <a:gd name="connsiteY4" fmla="*/ 1921913 h 2214330"/>
              <a:gd name="connsiteX5" fmla="*/ 5261610 w 5261610"/>
              <a:gd name="connsiteY5" fmla="*/ 1840230 h 2214330"/>
              <a:gd name="connsiteX0" fmla="*/ 0 w 5261610"/>
              <a:gd name="connsiteY0" fmla="*/ 0 h 2262432"/>
              <a:gd name="connsiteX1" fmla="*/ 1031523 w 5261610"/>
              <a:gd name="connsiteY1" fmla="*/ 1778562 h 2262432"/>
              <a:gd name="connsiteX2" fmla="*/ 2036886 w 5261610"/>
              <a:gd name="connsiteY2" fmla="*/ 2214330 h 2262432"/>
              <a:gd name="connsiteX3" fmla="*/ 3084637 w 5261610"/>
              <a:gd name="connsiteY3" fmla="*/ 2262432 h 2262432"/>
              <a:gd name="connsiteX4" fmla="*/ 4239543 w 5261610"/>
              <a:gd name="connsiteY4" fmla="*/ 1921913 h 2262432"/>
              <a:gd name="connsiteX5" fmla="*/ 5261610 w 5261610"/>
              <a:gd name="connsiteY5" fmla="*/ 1840230 h 2262432"/>
              <a:gd name="connsiteX0" fmla="*/ 0 w 5261610"/>
              <a:gd name="connsiteY0" fmla="*/ 0 h 2383876"/>
              <a:gd name="connsiteX1" fmla="*/ 1031523 w 5261610"/>
              <a:gd name="connsiteY1" fmla="*/ 1778562 h 2383876"/>
              <a:gd name="connsiteX2" fmla="*/ 2036886 w 5261610"/>
              <a:gd name="connsiteY2" fmla="*/ 2214330 h 2383876"/>
              <a:gd name="connsiteX3" fmla="*/ 3084637 w 5261610"/>
              <a:gd name="connsiteY3" fmla="*/ 2262432 h 2383876"/>
              <a:gd name="connsiteX4" fmla="*/ 4087143 w 5261610"/>
              <a:gd name="connsiteY4" fmla="*/ 2383876 h 2383876"/>
              <a:gd name="connsiteX5" fmla="*/ 5261610 w 5261610"/>
              <a:gd name="connsiteY5" fmla="*/ 1840230 h 2383876"/>
              <a:gd name="connsiteX0" fmla="*/ 0 w 5109210"/>
              <a:gd name="connsiteY0" fmla="*/ 0 h 2383876"/>
              <a:gd name="connsiteX1" fmla="*/ 1031523 w 5109210"/>
              <a:gd name="connsiteY1" fmla="*/ 1778562 h 2383876"/>
              <a:gd name="connsiteX2" fmla="*/ 2036886 w 5109210"/>
              <a:gd name="connsiteY2" fmla="*/ 2214330 h 2383876"/>
              <a:gd name="connsiteX3" fmla="*/ 3084637 w 5109210"/>
              <a:gd name="connsiteY3" fmla="*/ 2262432 h 2383876"/>
              <a:gd name="connsiteX4" fmla="*/ 4087143 w 5109210"/>
              <a:gd name="connsiteY4" fmla="*/ 2383876 h 2383876"/>
              <a:gd name="connsiteX5" fmla="*/ 5109210 w 5109210"/>
              <a:gd name="connsiteY5" fmla="*/ 2178367 h 2383876"/>
              <a:gd name="connsiteX0" fmla="*/ 0 w 5125878"/>
              <a:gd name="connsiteY0" fmla="*/ 0 h 2383876"/>
              <a:gd name="connsiteX1" fmla="*/ 1031523 w 5125878"/>
              <a:gd name="connsiteY1" fmla="*/ 1778562 h 2383876"/>
              <a:gd name="connsiteX2" fmla="*/ 2036886 w 5125878"/>
              <a:gd name="connsiteY2" fmla="*/ 2214330 h 2383876"/>
              <a:gd name="connsiteX3" fmla="*/ 3084637 w 5125878"/>
              <a:gd name="connsiteY3" fmla="*/ 2262432 h 2383876"/>
              <a:gd name="connsiteX4" fmla="*/ 4087143 w 5125878"/>
              <a:gd name="connsiteY4" fmla="*/ 2383876 h 2383876"/>
              <a:gd name="connsiteX5" fmla="*/ 5125878 w 5125878"/>
              <a:gd name="connsiteY5" fmla="*/ 2178367 h 2383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25878" h="2383876">
                <a:moveTo>
                  <a:pt x="0" y="0"/>
                </a:moveTo>
                <a:lnTo>
                  <a:pt x="1031523" y="1778562"/>
                </a:lnTo>
                <a:lnTo>
                  <a:pt x="2036886" y="2214330"/>
                </a:lnTo>
                <a:lnTo>
                  <a:pt x="3084637" y="2262432"/>
                </a:lnTo>
                <a:lnTo>
                  <a:pt x="4087143" y="2383876"/>
                </a:lnTo>
                <a:lnTo>
                  <a:pt x="5125878" y="2178367"/>
                </a:lnTo>
              </a:path>
            </a:pathLst>
          </a:custGeom>
          <a:ln>
            <a:solidFill>
              <a:srgbClr val="A17700"/>
            </a:solidFill>
          </a:ln>
          <a:effectLst/>
        </p:spPr>
        <p:style>
          <a:lnRef idx="2">
            <a:schemeClr val="accent1"/>
          </a:lnRef>
          <a:fillRef idx="0">
            <a:schemeClr val="accent1"/>
          </a:fillRef>
          <a:effectRef idx="1">
            <a:schemeClr val="accent1"/>
          </a:effectRef>
          <a:fontRef idx="minor">
            <a:schemeClr val="tx1"/>
          </a:fontRef>
        </p:style>
        <p:txBody>
          <a:bodyPr anchor="ctr"/>
          <a:lstStyle/>
          <a:p>
            <a:pPr>
              <a:defRPr/>
            </a:pPr>
            <a:endParaRPr lang="en-GB">
              <a:solidFill>
                <a:prstClr val="black"/>
              </a:solidFill>
            </a:endParaRPr>
          </a:p>
        </p:txBody>
      </p:sp>
      <p:sp>
        <p:nvSpPr>
          <p:cNvPr id="272" name="Freeform 271"/>
          <p:cNvSpPr/>
          <p:nvPr/>
        </p:nvSpPr>
        <p:spPr>
          <a:xfrm>
            <a:off x="2471738" y="1695450"/>
            <a:ext cx="5018087" cy="2351088"/>
          </a:xfrm>
          <a:custGeom>
            <a:avLst/>
            <a:gdLst>
              <a:gd name="connsiteX0" fmla="*/ 0 w 1619250"/>
              <a:gd name="connsiteY0" fmla="*/ 0 h 286644"/>
              <a:gd name="connsiteX1" fmla="*/ 47625 w 1619250"/>
              <a:gd name="connsiteY1" fmla="*/ 9525 h 286644"/>
              <a:gd name="connsiteX2" fmla="*/ 76200 w 1619250"/>
              <a:gd name="connsiteY2" fmla="*/ 19050 h 286644"/>
              <a:gd name="connsiteX3" fmla="*/ 209550 w 1619250"/>
              <a:gd name="connsiteY3" fmla="*/ 38100 h 286644"/>
              <a:gd name="connsiteX4" fmla="*/ 276225 w 1619250"/>
              <a:gd name="connsiteY4" fmla="*/ 47625 h 286644"/>
              <a:gd name="connsiteX5" fmla="*/ 400050 w 1619250"/>
              <a:gd name="connsiteY5" fmla="*/ 76200 h 286644"/>
              <a:gd name="connsiteX6" fmla="*/ 428625 w 1619250"/>
              <a:gd name="connsiteY6" fmla="*/ 85725 h 286644"/>
              <a:gd name="connsiteX7" fmla="*/ 523875 w 1619250"/>
              <a:gd name="connsiteY7" fmla="*/ 95250 h 286644"/>
              <a:gd name="connsiteX8" fmla="*/ 609600 w 1619250"/>
              <a:gd name="connsiteY8" fmla="*/ 104775 h 286644"/>
              <a:gd name="connsiteX9" fmla="*/ 704850 w 1619250"/>
              <a:gd name="connsiteY9" fmla="*/ 123825 h 286644"/>
              <a:gd name="connsiteX10" fmla="*/ 895350 w 1619250"/>
              <a:gd name="connsiteY10" fmla="*/ 142875 h 286644"/>
              <a:gd name="connsiteX11" fmla="*/ 990600 w 1619250"/>
              <a:gd name="connsiteY11" fmla="*/ 161925 h 286644"/>
              <a:gd name="connsiteX12" fmla="*/ 1019175 w 1619250"/>
              <a:gd name="connsiteY12" fmla="*/ 171450 h 286644"/>
              <a:gd name="connsiteX13" fmla="*/ 1171575 w 1619250"/>
              <a:gd name="connsiteY13" fmla="*/ 180975 h 286644"/>
              <a:gd name="connsiteX14" fmla="*/ 1247775 w 1619250"/>
              <a:gd name="connsiteY14" fmla="*/ 190500 h 286644"/>
              <a:gd name="connsiteX15" fmla="*/ 1419225 w 1619250"/>
              <a:gd name="connsiteY15" fmla="*/ 247650 h 286644"/>
              <a:gd name="connsiteX16" fmla="*/ 1457325 w 1619250"/>
              <a:gd name="connsiteY16" fmla="*/ 257175 h 286644"/>
              <a:gd name="connsiteX17" fmla="*/ 1552575 w 1619250"/>
              <a:gd name="connsiteY17" fmla="*/ 285750 h 286644"/>
              <a:gd name="connsiteX18" fmla="*/ 1619250 w 1619250"/>
              <a:gd name="connsiteY18" fmla="*/ 285750 h 286644"/>
              <a:gd name="connsiteX0" fmla="*/ 0 w 1619250"/>
              <a:gd name="connsiteY0" fmla="*/ 0 h 286644"/>
              <a:gd name="connsiteX1" fmla="*/ 76200 w 1619250"/>
              <a:gd name="connsiteY1" fmla="*/ 19050 h 286644"/>
              <a:gd name="connsiteX2" fmla="*/ 209550 w 1619250"/>
              <a:gd name="connsiteY2" fmla="*/ 38100 h 286644"/>
              <a:gd name="connsiteX3" fmla="*/ 276225 w 1619250"/>
              <a:gd name="connsiteY3" fmla="*/ 47625 h 286644"/>
              <a:gd name="connsiteX4" fmla="*/ 400050 w 1619250"/>
              <a:gd name="connsiteY4" fmla="*/ 76200 h 286644"/>
              <a:gd name="connsiteX5" fmla="*/ 428625 w 1619250"/>
              <a:gd name="connsiteY5" fmla="*/ 85725 h 286644"/>
              <a:gd name="connsiteX6" fmla="*/ 523875 w 1619250"/>
              <a:gd name="connsiteY6" fmla="*/ 95250 h 286644"/>
              <a:gd name="connsiteX7" fmla="*/ 609600 w 1619250"/>
              <a:gd name="connsiteY7" fmla="*/ 104775 h 286644"/>
              <a:gd name="connsiteX8" fmla="*/ 704850 w 1619250"/>
              <a:gd name="connsiteY8" fmla="*/ 123825 h 286644"/>
              <a:gd name="connsiteX9" fmla="*/ 895350 w 1619250"/>
              <a:gd name="connsiteY9" fmla="*/ 142875 h 286644"/>
              <a:gd name="connsiteX10" fmla="*/ 990600 w 1619250"/>
              <a:gd name="connsiteY10" fmla="*/ 161925 h 286644"/>
              <a:gd name="connsiteX11" fmla="*/ 1019175 w 1619250"/>
              <a:gd name="connsiteY11" fmla="*/ 171450 h 286644"/>
              <a:gd name="connsiteX12" fmla="*/ 1171575 w 1619250"/>
              <a:gd name="connsiteY12" fmla="*/ 180975 h 286644"/>
              <a:gd name="connsiteX13" fmla="*/ 1247775 w 1619250"/>
              <a:gd name="connsiteY13" fmla="*/ 190500 h 286644"/>
              <a:gd name="connsiteX14" fmla="*/ 1419225 w 1619250"/>
              <a:gd name="connsiteY14" fmla="*/ 247650 h 286644"/>
              <a:gd name="connsiteX15" fmla="*/ 1457325 w 1619250"/>
              <a:gd name="connsiteY15" fmla="*/ 257175 h 286644"/>
              <a:gd name="connsiteX16" fmla="*/ 1552575 w 1619250"/>
              <a:gd name="connsiteY16" fmla="*/ 285750 h 286644"/>
              <a:gd name="connsiteX17" fmla="*/ 1619250 w 1619250"/>
              <a:gd name="connsiteY17" fmla="*/ 285750 h 286644"/>
              <a:gd name="connsiteX0" fmla="*/ 0 w 1619250"/>
              <a:gd name="connsiteY0" fmla="*/ 0 h 286644"/>
              <a:gd name="connsiteX1" fmla="*/ 209550 w 1619250"/>
              <a:gd name="connsiteY1" fmla="*/ 38100 h 286644"/>
              <a:gd name="connsiteX2" fmla="*/ 276225 w 1619250"/>
              <a:gd name="connsiteY2" fmla="*/ 47625 h 286644"/>
              <a:gd name="connsiteX3" fmla="*/ 400050 w 1619250"/>
              <a:gd name="connsiteY3" fmla="*/ 76200 h 286644"/>
              <a:gd name="connsiteX4" fmla="*/ 428625 w 1619250"/>
              <a:gd name="connsiteY4" fmla="*/ 85725 h 286644"/>
              <a:gd name="connsiteX5" fmla="*/ 523875 w 1619250"/>
              <a:gd name="connsiteY5" fmla="*/ 95250 h 286644"/>
              <a:gd name="connsiteX6" fmla="*/ 609600 w 1619250"/>
              <a:gd name="connsiteY6" fmla="*/ 104775 h 286644"/>
              <a:gd name="connsiteX7" fmla="*/ 704850 w 1619250"/>
              <a:gd name="connsiteY7" fmla="*/ 123825 h 286644"/>
              <a:gd name="connsiteX8" fmla="*/ 895350 w 1619250"/>
              <a:gd name="connsiteY8" fmla="*/ 142875 h 286644"/>
              <a:gd name="connsiteX9" fmla="*/ 990600 w 1619250"/>
              <a:gd name="connsiteY9" fmla="*/ 161925 h 286644"/>
              <a:gd name="connsiteX10" fmla="*/ 1019175 w 1619250"/>
              <a:gd name="connsiteY10" fmla="*/ 171450 h 286644"/>
              <a:gd name="connsiteX11" fmla="*/ 1171575 w 1619250"/>
              <a:gd name="connsiteY11" fmla="*/ 180975 h 286644"/>
              <a:gd name="connsiteX12" fmla="*/ 1247775 w 1619250"/>
              <a:gd name="connsiteY12" fmla="*/ 190500 h 286644"/>
              <a:gd name="connsiteX13" fmla="*/ 1419225 w 1619250"/>
              <a:gd name="connsiteY13" fmla="*/ 247650 h 286644"/>
              <a:gd name="connsiteX14" fmla="*/ 1457325 w 1619250"/>
              <a:gd name="connsiteY14" fmla="*/ 257175 h 286644"/>
              <a:gd name="connsiteX15" fmla="*/ 1552575 w 1619250"/>
              <a:gd name="connsiteY15" fmla="*/ 285750 h 286644"/>
              <a:gd name="connsiteX16" fmla="*/ 1619250 w 1619250"/>
              <a:gd name="connsiteY16" fmla="*/ 285750 h 286644"/>
              <a:gd name="connsiteX0" fmla="*/ 0 w 1619250"/>
              <a:gd name="connsiteY0" fmla="*/ 0 h 286644"/>
              <a:gd name="connsiteX1" fmla="*/ 276225 w 1619250"/>
              <a:gd name="connsiteY1" fmla="*/ 47625 h 286644"/>
              <a:gd name="connsiteX2" fmla="*/ 400050 w 1619250"/>
              <a:gd name="connsiteY2" fmla="*/ 76200 h 286644"/>
              <a:gd name="connsiteX3" fmla="*/ 428625 w 1619250"/>
              <a:gd name="connsiteY3" fmla="*/ 85725 h 286644"/>
              <a:gd name="connsiteX4" fmla="*/ 523875 w 1619250"/>
              <a:gd name="connsiteY4" fmla="*/ 95250 h 286644"/>
              <a:gd name="connsiteX5" fmla="*/ 609600 w 1619250"/>
              <a:gd name="connsiteY5" fmla="*/ 104775 h 286644"/>
              <a:gd name="connsiteX6" fmla="*/ 704850 w 1619250"/>
              <a:gd name="connsiteY6" fmla="*/ 123825 h 286644"/>
              <a:gd name="connsiteX7" fmla="*/ 895350 w 1619250"/>
              <a:gd name="connsiteY7" fmla="*/ 142875 h 286644"/>
              <a:gd name="connsiteX8" fmla="*/ 990600 w 1619250"/>
              <a:gd name="connsiteY8" fmla="*/ 161925 h 286644"/>
              <a:gd name="connsiteX9" fmla="*/ 1019175 w 1619250"/>
              <a:gd name="connsiteY9" fmla="*/ 171450 h 286644"/>
              <a:gd name="connsiteX10" fmla="*/ 1171575 w 1619250"/>
              <a:gd name="connsiteY10" fmla="*/ 180975 h 286644"/>
              <a:gd name="connsiteX11" fmla="*/ 1247775 w 1619250"/>
              <a:gd name="connsiteY11" fmla="*/ 190500 h 286644"/>
              <a:gd name="connsiteX12" fmla="*/ 1419225 w 1619250"/>
              <a:gd name="connsiteY12" fmla="*/ 247650 h 286644"/>
              <a:gd name="connsiteX13" fmla="*/ 1457325 w 1619250"/>
              <a:gd name="connsiteY13" fmla="*/ 257175 h 286644"/>
              <a:gd name="connsiteX14" fmla="*/ 1552575 w 1619250"/>
              <a:gd name="connsiteY14" fmla="*/ 285750 h 286644"/>
              <a:gd name="connsiteX15" fmla="*/ 1619250 w 1619250"/>
              <a:gd name="connsiteY15" fmla="*/ 285750 h 286644"/>
              <a:gd name="connsiteX0" fmla="*/ 0 w 1619250"/>
              <a:gd name="connsiteY0" fmla="*/ 0 h 286644"/>
              <a:gd name="connsiteX1" fmla="*/ 400050 w 1619250"/>
              <a:gd name="connsiteY1" fmla="*/ 76200 h 286644"/>
              <a:gd name="connsiteX2" fmla="*/ 428625 w 1619250"/>
              <a:gd name="connsiteY2" fmla="*/ 85725 h 286644"/>
              <a:gd name="connsiteX3" fmla="*/ 523875 w 1619250"/>
              <a:gd name="connsiteY3" fmla="*/ 95250 h 286644"/>
              <a:gd name="connsiteX4" fmla="*/ 609600 w 1619250"/>
              <a:gd name="connsiteY4" fmla="*/ 104775 h 286644"/>
              <a:gd name="connsiteX5" fmla="*/ 704850 w 1619250"/>
              <a:gd name="connsiteY5" fmla="*/ 123825 h 286644"/>
              <a:gd name="connsiteX6" fmla="*/ 895350 w 1619250"/>
              <a:gd name="connsiteY6" fmla="*/ 142875 h 286644"/>
              <a:gd name="connsiteX7" fmla="*/ 990600 w 1619250"/>
              <a:gd name="connsiteY7" fmla="*/ 161925 h 286644"/>
              <a:gd name="connsiteX8" fmla="*/ 1019175 w 1619250"/>
              <a:gd name="connsiteY8" fmla="*/ 171450 h 286644"/>
              <a:gd name="connsiteX9" fmla="*/ 1171575 w 1619250"/>
              <a:gd name="connsiteY9" fmla="*/ 180975 h 286644"/>
              <a:gd name="connsiteX10" fmla="*/ 1247775 w 1619250"/>
              <a:gd name="connsiteY10" fmla="*/ 190500 h 286644"/>
              <a:gd name="connsiteX11" fmla="*/ 1419225 w 1619250"/>
              <a:gd name="connsiteY11" fmla="*/ 247650 h 286644"/>
              <a:gd name="connsiteX12" fmla="*/ 1457325 w 1619250"/>
              <a:gd name="connsiteY12" fmla="*/ 257175 h 286644"/>
              <a:gd name="connsiteX13" fmla="*/ 1552575 w 1619250"/>
              <a:gd name="connsiteY13" fmla="*/ 285750 h 286644"/>
              <a:gd name="connsiteX14" fmla="*/ 1619250 w 1619250"/>
              <a:gd name="connsiteY14" fmla="*/ 285750 h 286644"/>
              <a:gd name="connsiteX0" fmla="*/ 0 w 1619250"/>
              <a:gd name="connsiteY0" fmla="*/ 0 h 286644"/>
              <a:gd name="connsiteX1" fmla="*/ 428625 w 1619250"/>
              <a:gd name="connsiteY1" fmla="*/ 85725 h 286644"/>
              <a:gd name="connsiteX2" fmla="*/ 523875 w 1619250"/>
              <a:gd name="connsiteY2" fmla="*/ 95250 h 286644"/>
              <a:gd name="connsiteX3" fmla="*/ 609600 w 1619250"/>
              <a:gd name="connsiteY3" fmla="*/ 104775 h 286644"/>
              <a:gd name="connsiteX4" fmla="*/ 704850 w 1619250"/>
              <a:gd name="connsiteY4" fmla="*/ 123825 h 286644"/>
              <a:gd name="connsiteX5" fmla="*/ 895350 w 1619250"/>
              <a:gd name="connsiteY5" fmla="*/ 142875 h 286644"/>
              <a:gd name="connsiteX6" fmla="*/ 990600 w 1619250"/>
              <a:gd name="connsiteY6" fmla="*/ 161925 h 286644"/>
              <a:gd name="connsiteX7" fmla="*/ 1019175 w 1619250"/>
              <a:gd name="connsiteY7" fmla="*/ 171450 h 286644"/>
              <a:gd name="connsiteX8" fmla="*/ 1171575 w 1619250"/>
              <a:gd name="connsiteY8" fmla="*/ 180975 h 286644"/>
              <a:gd name="connsiteX9" fmla="*/ 1247775 w 1619250"/>
              <a:gd name="connsiteY9" fmla="*/ 190500 h 286644"/>
              <a:gd name="connsiteX10" fmla="*/ 1419225 w 1619250"/>
              <a:gd name="connsiteY10" fmla="*/ 247650 h 286644"/>
              <a:gd name="connsiteX11" fmla="*/ 1457325 w 1619250"/>
              <a:gd name="connsiteY11" fmla="*/ 257175 h 286644"/>
              <a:gd name="connsiteX12" fmla="*/ 1552575 w 1619250"/>
              <a:gd name="connsiteY12" fmla="*/ 285750 h 286644"/>
              <a:gd name="connsiteX13" fmla="*/ 1619250 w 1619250"/>
              <a:gd name="connsiteY13" fmla="*/ 285750 h 286644"/>
              <a:gd name="connsiteX0" fmla="*/ 0 w 1619250"/>
              <a:gd name="connsiteY0" fmla="*/ 0 h 286644"/>
              <a:gd name="connsiteX1" fmla="*/ 523875 w 1619250"/>
              <a:gd name="connsiteY1" fmla="*/ 95250 h 286644"/>
              <a:gd name="connsiteX2" fmla="*/ 609600 w 1619250"/>
              <a:gd name="connsiteY2" fmla="*/ 104775 h 286644"/>
              <a:gd name="connsiteX3" fmla="*/ 704850 w 1619250"/>
              <a:gd name="connsiteY3" fmla="*/ 123825 h 286644"/>
              <a:gd name="connsiteX4" fmla="*/ 895350 w 1619250"/>
              <a:gd name="connsiteY4" fmla="*/ 142875 h 286644"/>
              <a:gd name="connsiteX5" fmla="*/ 990600 w 1619250"/>
              <a:gd name="connsiteY5" fmla="*/ 161925 h 286644"/>
              <a:gd name="connsiteX6" fmla="*/ 1019175 w 1619250"/>
              <a:gd name="connsiteY6" fmla="*/ 171450 h 286644"/>
              <a:gd name="connsiteX7" fmla="*/ 1171575 w 1619250"/>
              <a:gd name="connsiteY7" fmla="*/ 180975 h 286644"/>
              <a:gd name="connsiteX8" fmla="*/ 1247775 w 1619250"/>
              <a:gd name="connsiteY8" fmla="*/ 190500 h 286644"/>
              <a:gd name="connsiteX9" fmla="*/ 1419225 w 1619250"/>
              <a:gd name="connsiteY9" fmla="*/ 247650 h 286644"/>
              <a:gd name="connsiteX10" fmla="*/ 1457325 w 1619250"/>
              <a:gd name="connsiteY10" fmla="*/ 257175 h 286644"/>
              <a:gd name="connsiteX11" fmla="*/ 1552575 w 1619250"/>
              <a:gd name="connsiteY11" fmla="*/ 285750 h 286644"/>
              <a:gd name="connsiteX12" fmla="*/ 1619250 w 1619250"/>
              <a:gd name="connsiteY12" fmla="*/ 285750 h 286644"/>
              <a:gd name="connsiteX0" fmla="*/ 0 w 1619250"/>
              <a:gd name="connsiteY0" fmla="*/ 0 h 286644"/>
              <a:gd name="connsiteX1" fmla="*/ 609600 w 1619250"/>
              <a:gd name="connsiteY1" fmla="*/ 104775 h 286644"/>
              <a:gd name="connsiteX2" fmla="*/ 704850 w 1619250"/>
              <a:gd name="connsiteY2" fmla="*/ 123825 h 286644"/>
              <a:gd name="connsiteX3" fmla="*/ 895350 w 1619250"/>
              <a:gd name="connsiteY3" fmla="*/ 142875 h 286644"/>
              <a:gd name="connsiteX4" fmla="*/ 990600 w 1619250"/>
              <a:gd name="connsiteY4" fmla="*/ 161925 h 286644"/>
              <a:gd name="connsiteX5" fmla="*/ 1019175 w 1619250"/>
              <a:gd name="connsiteY5" fmla="*/ 171450 h 286644"/>
              <a:gd name="connsiteX6" fmla="*/ 1171575 w 1619250"/>
              <a:gd name="connsiteY6" fmla="*/ 180975 h 286644"/>
              <a:gd name="connsiteX7" fmla="*/ 1247775 w 1619250"/>
              <a:gd name="connsiteY7" fmla="*/ 190500 h 286644"/>
              <a:gd name="connsiteX8" fmla="*/ 1419225 w 1619250"/>
              <a:gd name="connsiteY8" fmla="*/ 247650 h 286644"/>
              <a:gd name="connsiteX9" fmla="*/ 1457325 w 1619250"/>
              <a:gd name="connsiteY9" fmla="*/ 257175 h 286644"/>
              <a:gd name="connsiteX10" fmla="*/ 1552575 w 1619250"/>
              <a:gd name="connsiteY10" fmla="*/ 285750 h 286644"/>
              <a:gd name="connsiteX11" fmla="*/ 1619250 w 1619250"/>
              <a:gd name="connsiteY11" fmla="*/ 285750 h 286644"/>
              <a:gd name="connsiteX0" fmla="*/ 0 w 1619250"/>
              <a:gd name="connsiteY0" fmla="*/ 0 h 286644"/>
              <a:gd name="connsiteX1" fmla="*/ 704850 w 1619250"/>
              <a:gd name="connsiteY1" fmla="*/ 123825 h 286644"/>
              <a:gd name="connsiteX2" fmla="*/ 895350 w 1619250"/>
              <a:gd name="connsiteY2" fmla="*/ 142875 h 286644"/>
              <a:gd name="connsiteX3" fmla="*/ 990600 w 1619250"/>
              <a:gd name="connsiteY3" fmla="*/ 161925 h 286644"/>
              <a:gd name="connsiteX4" fmla="*/ 1019175 w 1619250"/>
              <a:gd name="connsiteY4" fmla="*/ 171450 h 286644"/>
              <a:gd name="connsiteX5" fmla="*/ 1171575 w 1619250"/>
              <a:gd name="connsiteY5" fmla="*/ 180975 h 286644"/>
              <a:gd name="connsiteX6" fmla="*/ 1247775 w 1619250"/>
              <a:gd name="connsiteY6" fmla="*/ 190500 h 286644"/>
              <a:gd name="connsiteX7" fmla="*/ 1419225 w 1619250"/>
              <a:gd name="connsiteY7" fmla="*/ 247650 h 286644"/>
              <a:gd name="connsiteX8" fmla="*/ 1457325 w 1619250"/>
              <a:gd name="connsiteY8" fmla="*/ 257175 h 286644"/>
              <a:gd name="connsiteX9" fmla="*/ 1552575 w 1619250"/>
              <a:gd name="connsiteY9" fmla="*/ 285750 h 286644"/>
              <a:gd name="connsiteX10" fmla="*/ 1619250 w 1619250"/>
              <a:gd name="connsiteY10" fmla="*/ 285750 h 286644"/>
              <a:gd name="connsiteX0" fmla="*/ 0 w 1619250"/>
              <a:gd name="connsiteY0" fmla="*/ 0 h 286644"/>
              <a:gd name="connsiteX1" fmla="*/ 895350 w 1619250"/>
              <a:gd name="connsiteY1" fmla="*/ 142875 h 286644"/>
              <a:gd name="connsiteX2" fmla="*/ 990600 w 1619250"/>
              <a:gd name="connsiteY2" fmla="*/ 161925 h 286644"/>
              <a:gd name="connsiteX3" fmla="*/ 1019175 w 1619250"/>
              <a:gd name="connsiteY3" fmla="*/ 171450 h 286644"/>
              <a:gd name="connsiteX4" fmla="*/ 1171575 w 1619250"/>
              <a:gd name="connsiteY4" fmla="*/ 180975 h 286644"/>
              <a:gd name="connsiteX5" fmla="*/ 1247775 w 1619250"/>
              <a:gd name="connsiteY5" fmla="*/ 190500 h 286644"/>
              <a:gd name="connsiteX6" fmla="*/ 1419225 w 1619250"/>
              <a:gd name="connsiteY6" fmla="*/ 247650 h 286644"/>
              <a:gd name="connsiteX7" fmla="*/ 1457325 w 1619250"/>
              <a:gd name="connsiteY7" fmla="*/ 257175 h 286644"/>
              <a:gd name="connsiteX8" fmla="*/ 1552575 w 1619250"/>
              <a:gd name="connsiteY8" fmla="*/ 285750 h 286644"/>
              <a:gd name="connsiteX9" fmla="*/ 1619250 w 1619250"/>
              <a:gd name="connsiteY9" fmla="*/ 285750 h 286644"/>
              <a:gd name="connsiteX0" fmla="*/ 0 w 1619250"/>
              <a:gd name="connsiteY0" fmla="*/ 0 h 286644"/>
              <a:gd name="connsiteX1" fmla="*/ 990600 w 1619250"/>
              <a:gd name="connsiteY1" fmla="*/ 161925 h 286644"/>
              <a:gd name="connsiteX2" fmla="*/ 1019175 w 1619250"/>
              <a:gd name="connsiteY2" fmla="*/ 171450 h 286644"/>
              <a:gd name="connsiteX3" fmla="*/ 1171575 w 1619250"/>
              <a:gd name="connsiteY3" fmla="*/ 180975 h 286644"/>
              <a:gd name="connsiteX4" fmla="*/ 1247775 w 1619250"/>
              <a:gd name="connsiteY4" fmla="*/ 190500 h 286644"/>
              <a:gd name="connsiteX5" fmla="*/ 1419225 w 1619250"/>
              <a:gd name="connsiteY5" fmla="*/ 247650 h 286644"/>
              <a:gd name="connsiteX6" fmla="*/ 1457325 w 1619250"/>
              <a:gd name="connsiteY6" fmla="*/ 257175 h 286644"/>
              <a:gd name="connsiteX7" fmla="*/ 1552575 w 1619250"/>
              <a:gd name="connsiteY7" fmla="*/ 285750 h 286644"/>
              <a:gd name="connsiteX8" fmla="*/ 1619250 w 1619250"/>
              <a:gd name="connsiteY8" fmla="*/ 285750 h 286644"/>
              <a:gd name="connsiteX0" fmla="*/ 0 w 1619250"/>
              <a:gd name="connsiteY0" fmla="*/ 0 h 286644"/>
              <a:gd name="connsiteX1" fmla="*/ 1019175 w 1619250"/>
              <a:gd name="connsiteY1" fmla="*/ 171450 h 286644"/>
              <a:gd name="connsiteX2" fmla="*/ 1171575 w 1619250"/>
              <a:gd name="connsiteY2" fmla="*/ 180975 h 286644"/>
              <a:gd name="connsiteX3" fmla="*/ 1247775 w 1619250"/>
              <a:gd name="connsiteY3" fmla="*/ 190500 h 286644"/>
              <a:gd name="connsiteX4" fmla="*/ 1419225 w 1619250"/>
              <a:gd name="connsiteY4" fmla="*/ 247650 h 286644"/>
              <a:gd name="connsiteX5" fmla="*/ 1457325 w 1619250"/>
              <a:gd name="connsiteY5" fmla="*/ 257175 h 286644"/>
              <a:gd name="connsiteX6" fmla="*/ 1552575 w 1619250"/>
              <a:gd name="connsiteY6" fmla="*/ 285750 h 286644"/>
              <a:gd name="connsiteX7" fmla="*/ 1619250 w 1619250"/>
              <a:gd name="connsiteY7" fmla="*/ 285750 h 286644"/>
              <a:gd name="connsiteX0" fmla="*/ 0 w 1619250"/>
              <a:gd name="connsiteY0" fmla="*/ 0 h 286644"/>
              <a:gd name="connsiteX1" fmla="*/ 1171575 w 1619250"/>
              <a:gd name="connsiteY1" fmla="*/ 180975 h 286644"/>
              <a:gd name="connsiteX2" fmla="*/ 1247775 w 1619250"/>
              <a:gd name="connsiteY2" fmla="*/ 190500 h 286644"/>
              <a:gd name="connsiteX3" fmla="*/ 1419225 w 1619250"/>
              <a:gd name="connsiteY3" fmla="*/ 247650 h 286644"/>
              <a:gd name="connsiteX4" fmla="*/ 1457325 w 1619250"/>
              <a:gd name="connsiteY4" fmla="*/ 257175 h 286644"/>
              <a:gd name="connsiteX5" fmla="*/ 1552575 w 1619250"/>
              <a:gd name="connsiteY5" fmla="*/ 285750 h 286644"/>
              <a:gd name="connsiteX6" fmla="*/ 1619250 w 1619250"/>
              <a:gd name="connsiteY6" fmla="*/ 285750 h 286644"/>
              <a:gd name="connsiteX0" fmla="*/ 0 w 1619250"/>
              <a:gd name="connsiteY0" fmla="*/ 0 h 286644"/>
              <a:gd name="connsiteX1" fmla="*/ 1247775 w 1619250"/>
              <a:gd name="connsiteY1" fmla="*/ 190500 h 286644"/>
              <a:gd name="connsiteX2" fmla="*/ 1419225 w 1619250"/>
              <a:gd name="connsiteY2" fmla="*/ 247650 h 286644"/>
              <a:gd name="connsiteX3" fmla="*/ 1457325 w 1619250"/>
              <a:gd name="connsiteY3" fmla="*/ 257175 h 286644"/>
              <a:gd name="connsiteX4" fmla="*/ 1552575 w 1619250"/>
              <a:gd name="connsiteY4" fmla="*/ 285750 h 286644"/>
              <a:gd name="connsiteX5" fmla="*/ 1619250 w 1619250"/>
              <a:gd name="connsiteY5" fmla="*/ 285750 h 286644"/>
              <a:gd name="connsiteX0" fmla="*/ 0 w 1619250"/>
              <a:gd name="connsiteY0" fmla="*/ 0 h 286644"/>
              <a:gd name="connsiteX1" fmla="*/ 1419225 w 1619250"/>
              <a:gd name="connsiteY1" fmla="*/ 247650 h 286644"/>
              <a:gd name="connsiteX2" fmla="*/ 1457325 w 1619250"/>
              <a:gd name="connsiteY2" fmla="*/ 257175 h 286644"/>
              <a:gd name="connsiteX3" fmla="*/ 1552575 w 1619250"/>
              <a:gd name="connsiteY3" fmla="*/ 285750 h 286644"/>
              <a:gd name="connsiteX4" fmla="*/ 1619250 w 1619250"/>
              <a:gd name="connsiteY4" fmla="*/ 285750 h 286644"/>
              <a:gd name="connsiteX0" fmla="*/ 0 w 1619250"/>
              <a:gd name="connsiteY0" fmla="*/ 0 h 286644"/>
              <a:gd name="connsiteX1" fmla="*/ 1457325 w 1619250"/>
              <a:gd name="connsiteY1" fmla="*/ 257175 h 286644"/>
              <a:gd name="connsiteX2" fmla="*/ 1552575 w 1619250"/>
              <a:gd name="connsiteY2" fmla="*/ 285750 h 286644"/>
              <a:gd name="connsiteX3" fmla="*/ 1619250 w 1619250"/>
              <a:gd name="connsiteY3" fmla="*/ 285750 h 286644"/>
              <a:gd name="connsiteX0" fmla="*/ 0 w 1619250"/>
              <a:gd name="connsiteY0" fmla="*/ 0 h 286644"/>
              <a:gd name="connsiteX1" fmla="*/ 1552575 w 1619250"/>
              <a:gd name="connsiteY1" fmla="*/ 285750 h 286644"/>
              <a:gd name="connsiteX2" fmla="*/ 1619250 w 1619250"/>
              <a:gd name="connsiteY2" fmla="*/ 285750 h 286644"/>
              <a:gd name="connsiteX0" fmla="*/ 0 w 1619250"/>
              <a:gd name="connsiteY0" fmla="*/ 0 h 285750"/>
              <a:gd name="connsiteX1" fmla="*/ 1619250 w 1619250"/>
              <a:gd name="connsiteY1" fmla="*/ 285750 h 285750"/>
              <a:gd name="connsiteX0" fmla="*/ 0 w 1619250"/>
              <a:gd name="connsiteY0" fmla="*/ 0 h 285750"/>
              <a:gd name="connsiteX1" fmla="*/ 1619250 w 1619250"/>
              <a:gd name="connsiteY1" fmla="*/ 285750 h 285750"/>
              <a:gd name="connsiteX0" fmla="*/ 0 w 1619250"/>
              <a:gd name="connsiteY0" fmla="*/ 0 h 285750"/>
              <a:gd name="connsiteX1" fmla="*/ 1619250 w 1619250"/>
              <a:gd name="connsiteY1" fmla="*/ 285750 h 285750"/>
              <a:gd name="connsiteX0" fmla="*/ 0 w 1619250"/>
              <a:gd name="connsiteY0" fmla="*/ 0 h 285750"/>
              <a:gd name="connsiteX1" fmla="*/ 916781 w 1619250"/>
              <a:gd name="connsiteY1" fmla="*/ 159544 h 285750"/>
              <a:gd name="connsiteX2" fmla="*/ 1619250 w 1619250"/>
              <a:gd name="connsiteY2" fmla="*/ 285750 h 285750"/>
              <a:gd name="connsiteX0" fmla="*/ 0 w 1619250"/>
              <a:gd name="connsiteY0" fmla="*/ 0 h 285750"/>
              <a:gd name="connsiteX1" fmla="*/ 1619250 w 1619250"/>
              <a:gd name="connsiteY1" fmla="*/ 285750 h 285750"/>
              <a:gd name="connsiteX0" fmla="*/ 0 w 5261610"/>
              <a:gd name="connsiteY0" fmla="*/ 0 h 1840230"/>
              <a:gd name="connsiteX1" fmla="*/ 5261610 w 5261610"/>
              <a:gd name="connsiteY1" fmla="*/ 1840230 h 1840230"/>
              <a:gd name="connsiteX0" fmla="*/ 0 w 5261610"/>
              <a:gd name="connsiteY0" fmla="*/ 0 h 1840230"/>
              <a:gd name="connsiteX1" fmla="*/ 1026760 w 5261610"/>
              <a:gd name="connsiteY1" fmla="*/ 1592824 h 1840230"/>
              <a:gd name="connsiteX2" fmla="*/ 5261610 w 5261610"/>
              <a:gd name="connsiteY2" fmla="*/ 1840230 h 1840230"/>
              <a:gd name="connsiteX0" fmla="*/ 0 w 5261610"/>
              <a:gd name="connsiteY0" fmla="*/ 0 h 1840230"/>
              <a:gd name="connsiteX1" fmla="*/ 1026760 w 5261610"/>
              <a:gd name="connsiteY1" fmla="*/ 1592824 h 1840230"/>
              <a:gd name="connsiteX2" fmla="*/ 5261610 w 5261610"/>
              <a:gd name="connsiteY2" fmla="*/ 1840230 h 1840230"/>
              <a:gd name="connsiteX0" fmla="*/ 0 w 5261610"/>
              <a:gd name="connsiteY0" fmla="*/ 0 h 1840230"/>
              <a:gd name="connsiteX1" fmla="*/ 1026760 w 5261610"/>
              <a:gd name="connsiteY1" fmla="*/ 1592824 h 1840230"/>
              <a:gd name="connsiteX2" fmla="*/ 5261610 w 5261610"/>
              <a:gd name="connsiteY2" fmla="*/ 1840230 h 1840230"/>
              <a:gd name="connsiteX0" fmla="*/ 0 w 5261610"/>
              <a:gd name="connsiteY0" fmla="*/ 0 h 1840230"/>
              <a:gd name="connsiteX1" fmla="*/ 1026760 w 5261610"/>
              <a:gd name="connsiteY1" fmla="*/ 1592824 h 1840230"/>
              <a:gd name="connsiteX2" fmla="*/ 5261610 w 5261610"/>
              <a:gd name="connsiteY2" fmla="*/ 1840230 h 1840230"/>
              <a:gd name="connsiteX0" fmla="*/ 0 w 5261610"/>
              <a:gd name="connsiteY0" fmla="*/ 0 h 1840230"/>
              <a:gd name="connsiteX1" fmla="*/ 1026760 w 5261610"/>
              <a:gd name="connsiteY1" fmla="*/ 1592824 h 1840230"/>
              <a:gd name="connsiteX2" fmla="*/ 5261610 w 5261610"/>
              <a:gd name="connsiteY2" fmla="*/ 1840230 h 1840230"/>
              <a:gd name="connsiteX0" fmla="*/ 0 w 5261610"/>
              <a:gd name="connsiteY0" fmla="*/ 0 h 1897624"/>
              <a:gd name="connsiteX1" fmla="*/ 1026760 w 5261610"/>
              <a:gd name="connsiteY1" fmla="*/ 1592824 h 1897624"/>
              <a:gd name="connsiteX2" fmla="*/ 2139280 w 5261610"/>
              <a:gd name="connsiteY2" fmla="*/ 1897624 h 1897624"/>
              <a:gd name="connsiteX3" fmla="*/ 5261610 w 5261610"/>
              <a:gd name="connsiteY3" fmla="*/ 1840230 h 1897624"/>
              <a:gd name="connsiteX0" fmla="*/ 0 w 5261610"/>
              <a:gd name="connsiteY0" fmla="*/ 0 h 1897624"/>
              <a:gd name="connsiteX1" fmla="*/ 1026760 w 5261610"/>
              <a:gd name="connsiteY1" fmla="*/ 1592824 h 1897624"/>
              <a:gd name="connsiteX2" fmla="*/ 2139280 w 5261610"/>
              <a:gd name="connsiteY2" fmla="*/ 1897624 h 1897624"/>
              <a:gd name="connsiteX3" fmla="*/ 5261610 w 5261610"/>
              <a:gd name="connsiteY3" fmla="*/ 1840230 h 1897624"/>
              <a:gd name="connsiteX0" fmla="*/ 0 w 5261610"/>
              <a:gd name="connsiteY0" fmla="*/ 0 h 1900005"/>
              <a:gd name="connsiteX1" fmla="*/ 1026760 w 5261610"/>
              <a:gd name="connsiteY1" fmla="*/ 1592824 h 1900005"/>
              <a:gd name="connsiteX2" fmla="*/ 2160711 w 5261610"/>
              <a:gd name="connsiteY2" fmla="*/ 1900005 h 1900005"/>
              <a:gd name="connsiteX3" fmla="*/ 5261610 w 5261610"/>
              <a:gd name="connsiteY3" fmla="*/ 1840230 h 1900005"/>
              <a:gd name="connsiteX0" fmla="*/ 0 w 5261610"/>
              <a:gd name="connsiteY0" fmla="*/ 0 h 1900005"/>
              <a:gd name="connsiteX1" fmla="*/ 1026760 w 5261610"/>
              <a:gd name="connsiteY1" fmla="*/ 1592824 h 1900005"/>
              <a:gd name="connsiteX2" fmla="*/ 2160711 w 5261610"/>
              <a:gd name="connsiteY2" fmla="*/ 1900005 h 1900005"/>
              <a:gd name="connsiteX3" fmla="*/ 3213224 w 5261610"/>
              <a:gd name="connsiteY3" fmla="*/ 1848094 h 1900005"/>
              <a:gd name="connsiteX4" fmla="*/ 5261610 w 5261610"/>
              <a:gd name="connsiteY4" fmla="*/ 1840230 h 1900005"/>
              <a:gd name="connsiteX0" fmla="*/ 0 w 5261610"/>
              <a:gd name="connsiteY0" fmla="*/ 0 h 1900005"/>
              <a:gd name="connsiteX1" fmla="*/ 1026760 w 5261610"/>
              <a:gd name="connsiteY1" fmla="*/ 1592824 h 1900005"/>
              <a:gd name="connsiteX2" fmla="*/ 2160711 w 5261610"/>
              <a:gd name="connsiteY2" fmla="*/ 1900005 h 1900005"/>
              <a:gd name="connsiteX3" fmla="*/ 3213224 w 5261610"/>
              <a:gd name="connsiteY3" fmla="*/ 1848094 h 1900005"/>
              <a:gd name="connsiteX4" fmla="*/ 5261610 w 5261610"/>
              <a:gd name="connsiteY4" fmla="*/ 1840230 h 1900005"/>
              <a:gd name="connsiteX0" fmla="*/ 0 w 5261610"/>
              <a:gd name="connsiteY0" fmla="*/ 0 h 1921919"/>
              <a:gd name="connsiteX1" fmla="*/ 1026760 w 5261610"/>
              <a:gd name="connsiteY1" fmla="*/ 1592824 h 1921919"/>
              <a:gd name="connsiteX2" fmla="*/ 2160711 w 5261610"/>
              <a:gd name="connsiteY2" fmla="*/ 1900005 h 1921919"/>
              <a:gd name="connsiteX3" fmla="*/ 3213224 w 5261610"/>
              <a:gd name="connsiteY3" fmla="*/ 1848094 h 1921919"/>
              <a:gd name="connsiteX4" fmla="*/ 4239543 w 5261610"/>
              <a:gd name="connsiteY4" fmla="*/ 1921913 h 1921919"/>
              <a:gd name="connsiteX5" fmla="*/ 5261610 w 5261610"/>
              <a:gd name="connsiteY5" fmla="*/ 1840230 h 1921919"/>
              <a:gd name="connsiteX0" fmla="*/ 0 w 5261610"/>
              <a:gd name="connsiteY0" fmla="*/ 0 h 1921913"/>
              <a:gd name="connsiteX1" fmla="*/ 1026760 w 5261610"/>
              <a:gd name="connsiteY1" fmla="*/ 1592824 h 1921913"/>
              <a:gd name="connsiteX2" fmla="*/ 2160711 w 5261610"/>
              <a:gd name="connsiteY2" fmla="*/ 1900005 h 1921913"/>
              <a:gd name="connsiteX3" fmla="*/ 3213224 w 5261610"/>
              <a:gd name="connsiteY3" fmla="*/ 1848094 h 1921913"/>
              <a:gd name="connsiteX4" fmla="*/ 4239543 w 5261610"/>
              <a:gd name="connsiteY4" fmla="*/ 1921913 h 1921913"/>
              <a:gd name="connsiteX5" fmla="*/ 5261610 w 5261610"/>
              <a:gd name="connsiteY5" fmla="*/ 1840230 h 1921913"/>
              <a:gd name="connsiteX0" fmla="*/ 0 w 5261610"/>
              <a:gd name="connsiteY0" fmla="*/ 0 h 1921913"/>
              <a:gd name="connsiteX1" fmla="*/ 917222 w 5261610"/>
              <a:gd name="connsiteY1" fmla="*/ 1664262 h 1921913"/>
              <a:gd name="connsiteX2" fmla="*/ 2160711 w 5261610"/>
              <a:gd name="connsiteY2" fmla="*/ 1900005 h 1921913"/>
              <a:gd name="connsiteX3" fmla="*/ 3213224 w 5261610"/>
              <a:gd name="connsiteY3" fmla="*/ 1848094 h 1921913"/>
              <a:gd name="connsiteX4" fmla="*/ 4239543 w 5261610"/>
              <a:gd name="connsiteY4" fmla="*/ 1921913 h 1921913"/>
              <a:gd name="connsiteX5" fmla="*/ 5261610 w 5261610"/>
              <a:gd name="connsiteY5" fmla="*/ 1840230 h 1921913"/>
              <a:gd name="connsiteX0" fmla="*/ 0 w 5261610"/>
              <a:gd name="connsiteY0" fmla="*/ 0 h 2014781"/>
              <a:gd name="connsiteX1" fmla="*/ 917222 w 5261610"/>
              <a:gd name="connsiteY1" fmla="*/ 1664262 h 2014781"/>
              <a:gd name="connsiteX2" fmla="*/ 2160711 w 5261610"/>
              <a:gd name="connsiteY2" fmla="*/ 1900005 h 2014781"/>
              <a:gd name="connsiteX3" fmla="*/ 2932237 w 5261610"/>
              <a:gd name="connsiteY3" fmla="*/ 2014781 h 2014781"/>
              <a:gd name="connsiteX4" fmla="*/ 4239543 w 5261610"/>
              <a:gd name="connsiteY4" fmla="*/ 1921913 h 2014781"/>
              <a:gd name="connsiteX5" fmla="*/ 5261610 w 5261610"/>
              <a:gd name="connsiteY5" fmla="*/ 1840230 h 2014781"/>
              <a:gd name="connsiteX0" fmla="*/ 0 w 5261610"/>
              <a:gd name="connsiteY0" fmla="*/ 0 h 2174325"/>
              <a:gd name="connsiteX1" fmla="*/ 917222 w 5261610"/>
              <a:gd name="connsiteY1" fmla="*/ 1664262 h 2174325"/>
              <a:gd name="connsiteX2" fmla="*/ 2160711 w 5261610"/>
              <a:gd name="connsiteY2" fmla="*/ 1900005 h 2174325"/>
              <a:gd name="connsiteX3" fmla="*/ 2932237 w 5261610"/>
              <a:gd name="connsiteY3" fmla="*/ 2014781 h 2174325"/>
              <a:gd name="connsiteX4" fmla="*/ 3953793 w 5261610"/>
              <a:gd name="connsiteY4" fmla="*/ 2174325 h 2174325"/>
              <a:gd name="connsiteX5" fmla="*/ 5261610 w 5261610"/>
              <a:gd name="connsiteY5" fmla="*/ 1840230 h 2174325"/>
              <a:gd name="connsiteX0" fmla="*/ 0 w 5018722"/>
              <a:gd name="connsiteY0" fmla="*/ 0 h 2349818"/>
              <a:gd name="connsiteX1" fmla="*/ 917222 w 5018722"/>
              <a:gd name="connsiteY1" fmla="*/ 1664262 h 2349818"/>
              <a:gd name="connsiteX2" fmla="*/ 2160711 w 5018722"/>
              <a:gd name="connsiteY2" fmla="*/ 1900005 h 2349818"/>
              <a:gd name="connsiteX3" fmla="*/ 2932237 w 5018722"/>
              <a:gd name="connsiteY3" fmla="*/ 2014781 h 2349818"/>
              <a:gd name="connsiteX4" fmla="*/ 3953793 w 5018722"/>
              <a:gd name="connsiteY4" fmla="*/ 2174325 h 2349818"/>
              <a:gd name="connsiteX5" fmla="*/ 5018722 w 5018722"/>
              <a:gd name="connsiteY5" fmla="*/ 2349818 h 2349818"/>
              <a:gd name="connsiteX0" fmla="*/ 0 w 5018722"/>
              <a:gd name="connsiteY0" fmla="*/ 0 h 2349818"/>
              <a:gd name="connsiteX1" fmla="*/ 917222 w 5018722"/>
              <a:gd name="connsiteY1" fmla="*/ 1664262 h 2349818"/>
              <a:gd name="connsiteX2" fmla="*/ 1908298 w 5018722"/>
              <a:gd name="connsiteY2" fmla="*/ 1873811 h 2349818"/>
              <a:gd name="connsiteX3" fmla="*/ 2932237 w 5018722"/>
              <a:gd name="connsiteY3" fmla="*/ 2014781 h 2349818"/>
              <a:gd name="connsiteX4" fmla="*/ 3953793 w 5018722"/>
              <a:gd name="connsiteY4" fmla="*/ 2174325 h 2349818"/>
              <a:gd name="connsiteX5" fmla="*/ 5018722 w 5018722"/>
              <a:gd name="connsiteY5" fmla="*/ 2349818 h 2349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18722" h="2349818">
                <a:moveTo>
                  <a:pt x="0" y="0"/>
                </a:moveTo>
                <a:lnTo>
                  <a:pt x="917222" y="1664262"/>
                </a:lnTo>
                <a:lnTo>
                  <a:pt x="1908298" y="1873811"/>
                </a:lnTo>
                <a:lnTo>
                  <a:pt x="2932237" y="2014781"/>
                </a:lnTo>
                <a:lnTo>
                  <a:pt x="3953793" y="2174325"/>
                </a:lnTo>
                <a:lnTo>
                  <a:pt x="5018722" y="2349818"/>
                </a:lnTo>
              </a:path>
            </a:pathLst>
          </a:custGeom>
          <a:ln>
            <a:solidFill>
              <a:srgbClr val="7896C8"/>
            </a:solidFill>
          </a:ln>
          <a:effectLst/>
        </p:spPr>
        <p:style>
          <a:lnRef idx="2">
            <a:schemeClr val="accent1"/>
          </a:lnRef>
          <a:fillRef idx="0">
            <a:schemeClr val="accent1"/>
          </a:fillRef>
          <a:effectRef idx="1">
            <a:schemeClr val="accent1"/>
          </a:effectRef>
          <a:fontRef idx="minor">
            <a:schemeClr val="tx1"/>
          </a:fontRef>
        </p:style>
        <p:txBody>
          <a:bodyPr anchor="ctr"/>
          <a:lstStyle/>
          <a:p>
            <a:pPr>
              <a:defRPr/>
            </a:pPr>
            <a:endParaRPr lang="en-GB">
              <a:solidFill>
                <a:prstClr val="black"/>
              </a:solidFill>
            </a:endParaRPr>
          </a:p>
        </p:txBody>
      </p:sp>
      <p:grpSp>
        <p:nvGrpSpPr>
          <p:cNvPr id="14413" name="Group 272"/>
          <p:cNvGrpSpPr>
            <a:grpSpLocks/>
          </p:cNvGrpSpPr>
          <p:nvPr/>
        </p:nvGrpSpPr>
        <p:grpSpPr bwMode="auto">
          <a:xfrm>
            <a:off x="5226050" y="3411538"/>
            <a:ext cx="79375" cy="312737"/>
            <a:chOff x="5226192" y="3179548"/>
            <a:chExt cx="79232" cy="311944"/>
          </a:xfrm>
        </p:grpSpPr>
        <p:cxnSp>
          <p:nvCxnSpPr>
            <p:cNvPr id="274" name="Straight Connector 273"/>
            <p:cNvCxnSpPr/>
            <p:nvPr/>
          </p:nvCxnSpPr>
          <p:spPr>
            <a:xfrm>
              <a:off x="5265808" y="3181131"/>
              <a:ext cx="0" cy="310361"/>
            </a:xfrm>
            <a:prstGeom prst="line">
              <a:avLst/>
            </a:prstGeom>
            <a:ln w="19050">
              <a:solidFill>
                <a:srgbClr val="FFC425"/>
              </a:solidFill>
            </a:ln>
            <a:effectLst/>
          </p:spPr>
          <p:style>
            <a:lnRef idx="2">
              <a:schemeClr val="accent1"/>
            </a:lnRef>
            <a:fillRef idx="0">
              <a:schemeClr val="accent1"/>
            </a:fillRef>
            <a:effectRef idx="1">
              <a:schemeClr val="accent1"/>
            </a:effectRef>
            <a:fontRef idx="minor">
              <a:schemeClr val="tx1"/>
            </a:fontRef>
          </p:style>
        </p:cxnSp>
        <p:cxnSp>
          <p:nvCxnSpPr>
            <p:cNvPr id="275" name="Straight Connector 274"/>
            <p:cNvCxnSpPr/>
            <p:nvPr/>
          </p:nvCxnSpPr>
          <p:spPr>
            <a:xfrm flipH="1">
              <a:off x="5226192" y="3179548"/>
              <a:ext cx="79232" cy="0"/>
            </a:xfrm>
            <a:prstGeom prst="line">
              <a:avLst/>
            </a:prstGeom>
            <a:ln w="19050">
              <a:solidFill>
                <a:srgbClr val="FFC425"/>
              </a:solidFill>
            </a:ln>
            <a:effectLst/>
          </p:spPr>
          <p:style>
            <a:lnRef idx="2">
              <a:schemeClr val="accent1"/>
            </a:lnRef>
            <a:fillRef idx="0">
              <a:schemeClr val="accent1"/>
            </a:fillRef>
            <a:effectRef idx="1">
              <a:schemeClr val="accent1"/>
            </a:effectRef>
            <a:fontRef idx="minor">
              <a:schemeClr val="tx1"/>
            </a:fontRef>
          </p:style>
        </p:cxnSp>
        <p:cxnSp>
          <p:nvCxnSpPr>
            <p:cNvPr id="276" name="Straight Connector 275"/>
            <p:cNvCxnSpPr/>
            <p:nvPr/>
          </p:nvCxnSpPr>
          <p:spPr>
            <a:xfrm flipH="1">
              <a:off x="5226192" y="3491492"/>
              <a:ext cx="79232" cy="0"/>
            </a:xfrm>
            <a:prstGeom prst="line">
              <a:avLst/>
            </a:prstGeom>
            <a:ln w="19050">
              <a:solidFill>
                <a:srgbClr val="FFC425"/>
              </a:solidFill>
            </a:ln>
            <a:effectLst/>
          </p:spPr>
          <p:style>
            <a:lnRef idx="2">
              <a:schemeClr val="accent1"/>
            </a:lnRef>
            <a:fillRef idx="0">
              <a:schemeClr val="accent1"/>
            </a:fillRef>
            <a:effectRef idx="1">
              <a:schemeClr val="accent1"/>
            </a:effectRef>
            <a:fontRef idx="minor">
              <a:schemeClr val="tx1"/>
            </a:fontRef>
          </p:style>
        </p:cxnSp>
      </p:grpSp>
      <p:grpSp>
        <p:nvGrpSpPr>
          <p:cNvPr id="14414" name="Group 276"/>
          <p:cNvGrpSpPr>
            <a:grpSpLocks/>
          </p:cNvGrpSpPr>
          <p:nvPr/>
        </p:nvGrpSpPr>
        <p:grpSpPr bwMode="auto">
          <a:xfrm>
            <a:off x="6253163" y="3494088"/>
            <a:ext cx="77787" cy="287337"/>
            <a:chOff x="5226192" y="3179548"/>
            <a:chExt cx="79232" cy="311944"/>
          </a:xfrm>
        </p:grpSpPr>
        <p:cxnSp>
          <p:nvCxnSpPr>
            <p:cNvPr id="278" name="Straight Connector 277"/>
            <p:cNvCxnSpPr/>
            <p:nvPr/>
          </p:nvCxnSpPr>
          <p:spPr>
            <a:xfrm>
              <a:off x="5266616" y="3179548"/>
              <a:ext cx="0" cy="311944"/>
            </a:xfrm>
            <a:prstGeom prst="line">
              <a:avLst/>
            </a:prstGeom>
            <a:ln w="19050">
              <a:solidFill>
                <a:srgbClr val="FFC425"/>
              </a:solidFill>
            </a:ln>
            <a:effectLst/>
          </p:spPr>
          <p:style>
            <a:lnRef idx="2">
              <a:schemeClr val="accent1"/>
            </a:lnRef>
            <a:fillRef idx="0">
              <a:schemeClr val="accent1"/>
            </a:fillRef>
            <a:effectRef idx="1">
              <a:schemeClr val="accent1"/>
            </a:effectRef>
            <a:fontRef idx="minor">
              <a:schemeClr val="tx1"/>
            </a:fontRef>
          </p:style>
        </p:cxnSp>
        <p:cxnSp>
          <p:nvCxnSpPr>
            <p:cNvPr id="279" name="Straight Connector 278"/>
            <p:cNvCxnSpPr/>
            <p:nvPr/>
          </p:nvCxnSpPr>
          <p:spPr>
            <a:xfrm flipH="1">
              <a:off x="5226192" y="3179548"/>
              <a:ext cx="79232" cy="0"/>
            </a:xfrm>
            <a:prstGeom prst="line">
              <a:avLst/>
            </a:prstGeom>
            <a:ln w="19050">
              <a:solidFill>
                <a:srgbClr val="FFC425"/>
              </a:solidFill>
            </a:ln>
            <a:effectLst/>
          </p:spPr>
          <p:style>
            <a:lnRef idx="2">
              <a:schemeClr val="accent1"/>
            </a:lnRef>
            <a:fillRef idx="0">
              <a:schemeClr val="accent1"/>
            </a:fillRef>
            <a:effectRef idx="1">
              <a:schemeClr val="accent1"/>
            </a:effectRef>
            <a:fontRef idx="minor">
              <a:schemeClr val="tx1"/>
            </a:fontRef>
          </p:style>
        </p:cxnSp>
        <p:cxnSp>
          <p:nvCxnSpPr>
            <p:cNvPr id="280" name="Straight Connector 279"/>
            <p:cNvCxnSpPr/>
            <p:nvPr/>
          </p:nvCxnSpPr>
          <p:spPr>
            <a:xfrm flipH="1">
              <a:off x="5226192" y="3491492"/>
              <a:ext cx="79232" cy="0"/>
            </a:xfrm>
            <a:prstGeom prst="line">
              <a:avLst/>
            </a:prstGeom>
            <a:ln w="19050">
              <a:solidFill>
                <a:srgbClr val="FFC425"/>
              </a:solidFill>
            </a:ln>
            <a:effectLst/>
          </p:spPr>
          <p:style>
            <a:lnRef idx="2">
              <a:schemeClr val="accent1"/>
            </a:lnRef>
            <a:fillRef idx="0">
              <a:schemeClr val="accent1"/>
            </a:fillRef>
            <a:effectRef idx="1">
              <a:schemeClr val="accent1"/>
            </a:effectRef>
            <a:fontRef idx="minor">
              <a:schemeClr val="tx1"/>
            </a:fontRef>
          </p:style>
        </p:cxnSp>
      </p:grpSp>
      <p:grpSp>
        <p:nvGrpSpPr>
          <p:cNvPr id="14415" name="Group 280"/>
          <p:cNvGrpSpPr>
            <a:grpSpLocks/>
          </p:cNvGrpSpPr>
          <p:nvPr/>
        </p:nvGrpSpPr>
        <p:grpSpPr bwMode="auto">
          <a:xfrm>
            <a:off x="4167188" y="3475038"/>
            <a:ext cx="77787" cy="287337"/>
            <a:chOff x="5226192" y="3179548"/>
            <a:chExt cx="79232" cy="311944"/>
          </a:xfrm>
        </p:grpSpPr>
        <p:cxnSp>
          <p:nvCxnSpPr>
            <p:cNvPr id="282" name="Straight Connector 281"/>
            <p:cNvCxnSpPr/>
            <p:nvPr/>
          </p:nvCxnSpPr>
          <p:spPr>
            <a:xfrm>
              <a:off x="5266616" y="3179548"/>
              <a:ext cx="0" cy="311944"/>
            </a:xfrm>
            <a:prstGeom prst="line">
              <a:avLst/>
            </a:prstGeom>
            <a:ln w="19050">
              <a:solidFill>
                <a:srgbClr val="FFC425"/>
              </a:solidFill>
            </a:ln>
            <a:effectLst/>
          </p:spPr>
          <p:style>
            <a:lnRef idx="2">
              <a:schemeClr val="accent1"/>
            </a:lnRef>
            <a:fillRef idx="0">
              <a:schemeClr val="accent1"/>
            </a:fillRef>
            <a:effectRef idx="1">
              <a:schemeClr val="accent1"/>
            </a:effectRef>
            <a:fontRef idx="minor">
              <a:schemeClr val="tx1"/>
            </a:fontRef>
          </p:style>
        </p:cxnSp>
        <p:cxnSp>
          <p:nvCxnSpPr>
            <p:cNvPr id="283" name="Straight Connector 282"/>
            <p:cNvCxnSpPr/>
            <p:nvPr/>
          </p:nvCxnSpPr>
          <p:spPr>
            <a:xfrm flipH="1">
              <a:off x="5226192" y="3179548"/>
              <a:ext cx="79232" cy="0"/>
            </a:xfrm>
            <a:prstGeom prst="line">
              <a:avLst/>
            </a:prstGeom>
            <a:ln w="19050">
              <a:solidFill>
                <a:srgbClr val="FFC425"/>
              </a:solidFill>
            </a:ln>
            <a:effectLst/>
          </p:spPr>
          <p:style>
            <a:lnRef idx="2">
              <a:schemeClr val="accent1"/>
            </a:lnRef>
            <a:fillRef idx="0">
              <a:schemeClr val="accent1"/>
            </a:fillRef>
            <a:effectRef idx="1">
              <a:schemeClr val="accent1"/>
            </a:effectRef>
            <a:fontRef idx="minor">
              <a:schemeClr val="tx1"/>
            </a:fontRef>
          </p:style>
        </p:cxnSp>
        <p:cxnSp>
          <p:nvCxnSpPr>
            <p:cNvPr id="284" name="Straight Connector 283"/>
            <p:cNvCxnSpPr/>
            <p:nvPr/>
          </p:nvCxnSpPr>
          <p:spPr>
            <a:xfrm flipH="1">
              <a:off x="5226192" y="3491492"/>
              <a:ext cx="79232" cy="0"/>
            </a:xfrm>
            <a:prstGeom prst="line">
              <a:avLst/>
            </a:prstGeom>
            <a:ln w="19050">
              <a:solidFill>
                <a:srgbClr val="FFC425"/>
              </a:solidFill>
            </a:ln>
            <a:effectLst/>
          </p:spPr>
          <p:style>
            <a:lnRef idx="2">
              <a:schemeClr val="accent1"/>
            </a:lnRef>
            <a:fillRef idx="0">
              <a:schemeClr val="accent1"/>
            </a:fillRef>
            <a:effectRef idx="1">
              <a:schemeClr val="accent1"/>
            </a:effectRef>
            <a:fontRef idx="minor">
              <a:schemeClr val="tx1"/>
            </a:fontRef>
          </p:style>
        </p:cxnSp>
      </p:grpSp>
      <p:grpSp>
        <p:nvGrpSpPr>
          <p:cNvPr id="14416" name="Group 284"/>
          <p:cNvGrpSpPr>
            <a:grpSpLocks/>
          </p:cNvGrpSpPr>
          <p:nvPr/>
        </p:nvGrpSpPr>
        <p:grpSpPr bwMode="auto">
          <a:xfrm>
            <a:off x="3043238" y="3182938"/>
            <a:ext cx="77787" cy="279400"/>
            <a:chOff x="5226192" y="3179548"/>
            <a:chExt cx="79232" cy="311944"/>
          </a:xfrm>
        </p:grpSpPr>
        <p:cxnSp>
          <p:nvCxnSpPr>
            <p:cNvPr id="286" name="Straight Connector 285"/>
            <p:cNvCxnSpPr/>
            <p:nvPr/>
          </p:nvCxnSpPr>
          <p:spPr>
            <a:xfrm>
              <a:off x="5266616" y="3179548"/>
              <a:ext cx="0" cy="311944"/>
            </a:xfrm>
            <a:prstGeom prst="line">
              <a:avLst/>
            </a:prstGeom>
            <a:ln w="19050">
              <a:solidFill>
                <a:srgbClr val="FFC425"/>
              </a:solidFill>
            </a:ln>
            <a:effectLst/>
          </p:spPr>
          <p:style>
            <a:lnRef idx="2">
              <a:schemeClr val="accent1"/>
            </a:lnRef>
            <a:fillRef idx="0">
              <a:schemeClr val="accent1"/>
            </a:fillRef>
            <a:effectRef idx="1">
              <a:schemeClr val="accent1"/>
            </a:effectRef>
            <a:fontRef idx="minor">
              <a:schemeClr val="tx1"/>
            </a:fontRef>
          </p:style>
        </p:cxnSp>
        <p:cxnSp>
          <p:nvCxnSpPr>
            <p:cNvPr id="287" name="Straight Connector 286"/>
            <p:cNvCxnSpPr/>
            <p:nvPr/>
          </p:nvCxnSpPr>
          <p:spPr>
            <a:xfrm flipH="1">
              <a:off x="5226192" y="3179548"/>
              <a:ext cx="79232" cy="0"/>
            </a:xfrm>
            <a:prstGeom prst="line">
              <a:avLst/>
            </a:prstGeom>
            <a:ln w="19050">
              <a:solidFill>
                <a:srgbClr val="FFC425"/>
              </a:solidFill>
            </a:ln>
            <a:effectLst/>
          </p:spPr>
          <p:style>
            <a:lnRef idx="2">
              <a:schemeClr val="accent1"/>
            </a:lnRef>
            <a:fillRef idx="0">
              <a:schemeClr val="accent1"/>
            </a:fillRef>
            <a:effectRef idx="1">
              <a:schemeClr val="accent1"/>
            </a:effectRef>
            <a:fontRef idx="minor">
              <a:schemeClr val="tx1"/>
            </a:fontRef>
          </p:style>
        </p:cxnSp>
        <p:cxnSp>
          <p:nvCxnSpPr>
            <p:cNvPr id="288" name="Straight Connector 287"/>
            <p:cNvCxnSpPr/>
            <p:nvPr/>
          </p:nvCxnSpPr>
          <p:spPr>
            <a:xfrm flipH="1">
              <a:off x="5226192" y="3491492"/>
              <a:ext cx="79232" cy="0"/>
            </a:xfrm>
            <a:prstGeom prst="line">
              <a:avLst/>
            </a:prstGeom>
            <a:ln w="19050">
              <a:solidFill>
                <a:srgbClr val="FFC425"/>
              </a:solidFill>
            </a:ln>
            <a:effectLst/>
          </p:spPr>
          <p:style>
            <a:lnRef idx="2">
              <a:schemeClr val="accent1"/>
            </a:lnRef>
            <a:fillRef idx="0">
              <a:schemeClr val="accent1"/>
            </a:fillRef>
            <a:effectRef idx="1">
              <a:schemeClr val="accent1"/>
            </a:effectRef>
            <a:fontRef idx="minor">
              <a:schemeClr val="tx1"/>
            </a:fontRef>
          </p:style>
        </p:cxnSp>
      </p:grpSp>
      <p:grpSp>
        <p:nvGrpSpPr>
          <p:cNvPr id="14417" name="Group 288"/>
          <p:cNvGrpSpPr>
            <a:grpSpLocks/>
          </p:cNvGrpSpPr>
          <p:nvPr/>
        </p:nvGrpSpPr>
        <p:grpSpPr bwMode="auto">
          <a:xfrm>
            <a:off x="3249613" y="3330575"/>
            <a:ext cx="79375" cy="279400"/>
            <a:chOff x="5226192" y="3179548"/>
            <a:chExt cx="79232" cy="311944"/>
          </a:xfrm>
        </p:grpSpPr>
        <p:cxnSp>
          <p:nvCxnSpPr>
            <p:cNvPr id="290" name="Straight Connector 289"/>
            <p:cNvCxnSpPr/>
            <p:nvPr/>
          </p:nvCxnSpPr>
          <p:spPr>
            <a:xfrm>
              <a:off x="5265808" y="3179548"/>
              <a:ext cx="0" cy="311944"/>
            </a:xfrm>
            <a:prstGeom prst="line">
              <a:avLst/>
            </a:prstGeom>
            <a:ln w="19050">
              <a:solidFill>
                <a:srgbClr val="A17700"/>
              </a:solidFill>
            </a:ln>
            <a:effectLst/>
          </p:spPr>
          <p:style>
            <a:lnRef idx="2">
              <a:schemeClr val="accent1"/>
            </a:lnRef>
            <a:fillRef idx="0">
              <a:schemeClr val="accent1"/>
            </a:fillRef>
            <a:effectRef idx="1">
              <a:schemeClr val="accent1"/>
            </a:effectRef>
            <a:fontRef idx="minor">
              <a:schemeClr val="tx1"/>
            </a:fontRef>
          </p:style>
        </p:cxnSp>
        <p:cxnSp>
          <p:nvCxnSpPr>
            <p:cNvPr id="291" name="Straight Connector 290"/>
            <p:cNvCxnSpPr/>
            <p:nvPr/>
          </p:nvCxnSpPr>
          <p:spPr>
            <a:xfrm flipH="1">
              <a:off x="5226192" y="3179548"/>
              <a:ext cx="79232" cy="0"/>
            </a:xfrm>
            <a:prstGeom prst="line">
              <a:avLst/>
            </a:prstGeom>
            <a:ln w="19050">
              <a:solidFill>
                <a:srgbClr val="A17700"/>
              </a:solidFill>
            </a:ln>
            <a:effectLst/>
          </p:spPr>
          <p:style>
            <a:lnRef idx="2">
              <a:schemeClr val="accent1"/>
            </a:lnRef>
            <a:fillRef idx="0">
              <a:schemeClr val="accent1"/>
            </a:fillRef>
            <a:effectRef idx="1">
              <a:schemeClr val="accent1"/>
            </a:effectRef>
            <a:fontRef idx="minor">
              <a:schemeClr val="tx1"/>
            </a:fontRef>
          </p:style>
        </p:cxnSp>
        <p:cxnSp>
          <p:nvCxnSpPr>
            <p:cNvPr id="292" name="Straight Connector 291"/>
            <p:cNvCxnSpPr/>
            <p:nvPr/>
          </p:nvCxnSpPr>
          <p:spPr>
            <a:xfrm flipH="1">
              <a:off x="5226192" y="3491492"/>
              <a:ext cx="79232" cy="0"/>
            </a:xfrm>
            <a:prstGeom prst="line">
              <a:avLst/>
            </a:prstGeom>
            <a:ln w="19050">
              <a:solidFill>
                <a:srgbClr val="A17700"/>
              </a:solidFill>
            </a:ln>
            <a:effectLst/>
          </p:spPr>
          <p:style>
            <a:lnRef idx="2">
              <a:schemeClr val="accent1"/>
            </a:lnRef>
            <a:fillRef idx="0">
              <a:schemeClr val="accent1"/>
            </a:fillRef>
            <a:effectRef idx="1">
              <a:schemeClr val="accent1"/>
            </a:effectRef>
            <a:fontRef idx="minor">
              <a:schemeClr val="tx1"/>
            </a:fontRef>
          </p:style>
        </p:cxnSp>
      </p:grpSp>
      <p:grpSp>
        <p:nvGrpSpPr>
          <p:cNvPr id="14418" name="Group 292"/>
          <p:cNvGrpSpPr>
            <a:grpSpLocks/>
          </p:cNvGrpSpPr>
          <p:nvPr/>
        </p:nvGrpSpPr>
        <p:grpSpPr bwMode="auto">
          <a:xfrm>
            <a:off x="3348038" y="3236913"/>
            <a:ext cx="77787" cy="269875"/>
            <a:chOff x="5226192" y="3179548"/>
            <a:chExt cx="79232" cy="311944"/>
          </a:xfrm>
        </p:grpSpPr>
        <p:cxnSp>
          <p:nvCxnSpPr>
            <p:cNvPr id="294" name="Straight Connector 293"/>
            <p:cNvCxnSpPr/>
            <p:nvPr/>
          </p:nvCxnSpPr>
          <p:spPr>
            <a:xfrm>
              <a:off x="5266616" y="3179548"/>
              <a:ext cx="0" cy="311944"/>
            </a:xfrm>
            <a:prstGeom prst="line">
              <a:avLst/>
            </a:prstGeom>
            <a:ln w="19050">
              <a:solidFill>
                <a:srgbClr val="7896C8"/>
              </a:solidFill>
            </a:ln>
            <a:effectLst/>
          </p:spPr>
          <p:style>
            <a:lnRef idx="2">
              <a:schemeClr val="accent1"/>
            </a:lnRef>
            <a:fillRef idx="0">
              <a:schemeClr val="accent1"/>
            </a:fillRef>
            <a:effectRef idx="1">
              <a:schemeClr val="accent1"/>
            </a:effectRef>
            <a:fontRef idx="minor">
              <a:schemeClr val="tx1"/>
            </a:fontRef>
          </p:style>
        </p:cxnSp>
        <p:cxnSp>
          <p:nvCxnSpPr>
            <p:cNvPr id="295" name="Straight Connector 294"/>
            <p:cNvCxnSpPr/>
            <p:nvPr/>
          </p:nvCxnSpPr>
          <p:spPr>
            <a:xfrm flipH="1">
              <a:off x="5226192" y="3179548"/>
              <a:ext cx="79232" cy="0"/>
            </a:xfrm>
            <a:prstGeom prst="line">
              <a:avLst/>
            </a:prstGeom>
            <a:ln w="19050">
              <a:solidFill>
                <a:srgbClr val="7896C8"/>
              </a:solidFill>
            </a:ln>
            <a:effectLst/>
          </p:spPr>
          <p:style>
            <a:lnRef idx="2">
              <a:schemeClr val="accent1"/>
            </a:lnRef>
            <a:fillRef idx="0">
              <a:schemeClr val="accent1"/>
            </a:fillRef>
            <a:effectRef idx="1">
              <a:schemeClr val="accent1"/>
            </a:effectRef>
            <a:fontRef idx="minor">
              <a:schemeClr val="tx1"/>
            </a:fontRef>
          </p:style>
        </p:cxnSp>
        <p:cxnSp>
          <p:nvCxnSpPr>
            <p:cNvPr id="296" name="Straight Connector 295"/>
            <p:cNvCxnSpPr/>
            <p:nvPr/>
          </p:nvCxnSpPr>
          <p:spPr>
            <a:xfrm flipH="1">
              <a:off x="5226192" y="3491492"/>
              <a:ext cx="79232" cy="0"/>
            </a:xfrm>
            <a:prstGeom prst="line">
              <a:avLst/>
            </a:prstGeom>
            <a:ln w="19050">
              <a:solidFill>
                <a:srgbClr val="7896C8"/>
              </a:solidFill>
            </a:ln>
            <a:effectLst/>
          </p:spPr>
          <p:style>
            <a:lnRef idx="2">
              <a:schemeClr val="accent1"/>
            </a:lnRef>
            <a:fillRef idx="0">
              <a:schemeClr val="accent1"/>
            </a:fillRef>
            <a:effectRef idx="1">
              <a:schemeClr val="accent1"/>
            </a:effectRef>
            <a:fontRef idx="minor">
              <a:schemeClr val="tx1"/>
            </a:fontRef>
          </p:style>
        </p:cxnSp>
      </p:grpSp>
      <p:grpSp>
        <p:nvGrpSpPr>
          <p:cNvPr id="14419" name="Group 296"/>
          <p:cNvGrpSpPr>
            <a:grpSpLocks/>
          </p:cNvGrpSpPr>
          <p:nvPr/>
        </p:nvGrpSpPr>
        <p:grpSpPr bwMode="auto">
          <a:xfrm>
            <a:off x="4340225" y="3421063"/>
            <a:ext cx="79375" cy="285750"/>
            <a:chOff x="5226192" y="3179548"/>
            <a:chExt cx="79232" cy="311944"/>
          </a:xfrm>
        </p:grpSpPr>
        <p:cxnSp>
          <p:nvCxnSpPr>
            <p:cNvPr id="298" name="Straight Connector 297"/>
            <p:cNvCxnSpPr/>
            <p:nvPr/>
          </p:nvCxnSpPr>
          <p:spPr>
            <a:xfrm>
              <a:off x="5265808" y="3179548"/>
              <a:ext cx="0" cy="311944"/>
            </a:xfrm>
            <a:prstGeom prst="line">
              <a:avLst/>
            </a:prstGeom>
            <a:ln w="19050">
              <a:solidFill>
                <a:srgbClr val="7896C8"/>
              </a:solidFill>
            </a:ln>
            <a:effectLst/>
          </p:spPr>
          <p:style>
            <a:lnRef idx="2">
              <a:schemeClr val="accent1"/>
            </a:lnRef>
            <a:fillRef idx="0">
              <a:schemeClr val="accent1"/>
            </a:fillRef>
            <a:effectRef idx="1">
              <a:schemeClr val="accent1"/>
            </a:effectRef>
            <a:fontRef idx="minor">
              <a:schemeClr val="tx1"/>
            </a:fontRef>
          </p:style>
        </p:cxnSp>
        <p:cxnSp>
          <p:nvCxnSpPr>
            <p:cNvPr id="299" name="Straight Connector 298"/>
            <p:cNvCxnSpPr/>
            <p:nvPr/>
          </p:nvCxnSpPr>
          <p:spPr>
            <a:xfrm flipH="1">
              <a:off x="5226192" y="3179548"/>
              <a:ext cx="79232" cy="0"/>
            </a:xfrm>
            <a:prstGeom prst="line">
              <a:avLst/>
            </a:prstGeom>
            <a:ln w="19050">
              <a:solidFill>
                <a:srgbClr val="7896C8"/>
              </a:solidFill>
            </a:ln>
            <a:effectLst/>
          </p:spPr>
          <p:style>
            <a:lnRef idx="2">
              <a:schemeClr val="accent1"/>
            </a:lnRef>
            <a:fillRef idx="0">
              <a:schemeClr val="accent1"/>
            </a:fillRef>
            <a:effectRef idx="1">
              <a:schemeClr val="accent1"/>
            </a:effectRef>
            <a:fontRef idx="minor">
              <a:schemeClr val="tx1"/>
            </a:fontRef>
          </p:style>
        </p:cxnSp>
        <p:cxnSp>
          <p:nvCxnSpPr>
            <p:cNvPr id="300" name="Straight Connector 299"/>
            <p:cNvCxnSpPr/>
            <p:nvPr/>
          </p:nvCxnSpPr>
          <p:spPr>
            <a:xfrm flipH="1">
              <a:off x="5226192" y="3491492"/>
              <a:ext cx="79232" cy="0"/>
            </a:xfrm>
            <a:prstGeom prst="line">
              <a:avLst/>
            </a:prstGeom>
            <a:ln w="19050">
              <a:solidFill>
                <a:srgbClr val="7896C8"/>
              </a:solidFill>
            </a:ln>
            <a:effectLst/>
          </p:spPr>
          <p:style>
            <a:lnRef idx="2">
              <a:schemeClr val="accent1"/>
            </a:lnRef>
            <a:fillRef idx="0">
              <a:schemeClr val="accent1"/>
            </a:fillRef>
            <a:effectRef idx="1">
              <a:schemeClr val="accent1"/>
            </a:effectRef>
            <a:fontRef idx="minor">
              <a:schemeClr val="tx1"/>
            </a:fontRef>
          </p:style>
        </p:cxnSp>
      </p:grpSp>
      <p:grpSp>
        <p:nvGrpSpPr>
          <p:cNvPr id="14420" name="Group 300"/>
          <p:cNvGrpSpPr>
            <a:grpSpLocks/>
          </p:cNvGrpSpPr>
          <p:nvPr/>
        </p:nvGrpSpPr>
        <p:grpSpPr bwMode="auto">
          <a:xfrm>
            <a:off x="4271963" y="3773488"/>
            <a:ext cx="77787" cy="285750"/>
            <a:chOff x="5226192" y="3179548"/>
            <a:chExt cx="79232" cy="311944"/>
          </a:xfrm>
        </p:grpSpPr>
        <p:cxnSp>
          <p:nvCxnSpPr>
            <p:cNvPr id="302" name="Straight Connector 301"/>
            <p:cNvCxnSpPr/>
            <p:nvPr/>
          </p:nvCxnSpPr>
          <p:spPr>
            <a:xfrm>
              <a:off x="5266616" y="3179548"/>
              <a:ext cx="0" cy="311944"/>
            </a:xfrm>
            <a:prstGeom prst="line">
              <a:avLst/>
            </a:prstGeom>
            <a:ln w="19050">
              <a:solidFill>
                <a:srgbClr val="A17700"/>
              </a:solidFill>
            </a:ln>
            <a:effectLst/>
          </p:spPr>
          <p:style>
            <a:lnRef idx="2">
              <a:schemeClr val="accent1"/>
            </a:lnRef>
            <a:fillRef idx="0">
              <a:schemeClr val="accent1"/>
            </a:fillRef>
            <a:effectRef idx="1">
              <a:schemeClr val="accent1"/>
            </a:effectRef>
            <a:fontRef idx="minor">
              <a:schemeClr val="tx1"/>
            </a:fontRef>
          </p:style>
        </p:cxnSp>
        <p:cxnSp>
          <p:nvCxnSpPr>
            <p:cNvPr id="303" name="Straight Connector 302"/>
            <p:cNvCxnSpPr/>
            <p:nvPr/>
          </p:nvCxnSpPr>
          <p:spPr>
            <a:xfrm flipH="1">
              <a:off x="5226192" y="3179548"/>
              <a:ext cx="79232" cy="0"/>
            </a:xfrm>
            <a:prstGeom prst="line">
              <a:avLst/>
            </a:prstGeom>
            <a:ln w="19050">
              <a:solidFill>
                <a:srgbClr val="A17700"/>
              </a:solidFill>
            </a:ln>
            <a:effectLst/>
          </p:spPr>
          <p:style>
            <a:lnRef idx="2">
              <a:schemeClr val="accent1"/>
            </a:lnRef>
            <a:fillRef idx="0">
              <a:schemeClr val="accent1"/>
            </a:fillRef>
            <a:effectRef idx="1">
              <a:schemeClr val="accent1"/>
            </a:effectRef>
            <a:fontRef idx="minor">
              <a:schemeClr val="tx1"/>
            </a:fontRef>
          </p:style>
        </p:cxnSp>
        <p:cxnSp>
          <p:nvCxnSpPr>
            <p:cNvPr id="304" name="Straight Connector 303"/>
            <p:cNvCxnSpPr/>
            <p:nvPr/>
          </p:nvCxnSpPr>
          <p:spPr>
            <a:xfrm flipH="1">
              <a:off x="5226192" y="3491492"/>
              <a:ext cx="79232" cy="0"/>
            </a:xfrm>
            <a:prstGeom prst="line">
              <a:avLst/>
            </a:prstGeom>
            <a:ln w="19050">
              <a:solidFill>
                <a:srgbClr val="A17700"/>
              </a:solidFill>
            </a:ln>
            <a:effectLst/>
          </p:spPr>
          <p:style>
            <a:lnRef idx="2">
              <a:schemeClr val="accent1"/>
            </a:lnRef>
            <a:fillRef idx="0">
              <a:schemeClr val="accent1"/>
            </a:fillRef>
            <a:effectRef idx="1">
              <a:schemeClr val="accent1"/>
            </a:effectRef>
            <a:fontRef idx="minor">
              <a:schemeClr val="tx1"/>
            </a:fontRef>
          </p:style>
        </p:cxnSp>
      </p:grpSp>
      <p:grpSp>
        <p:nvGrpSpPr>
          <p:cNvPr id="14421" name="Group 304"/>
          <p:cNvGrpSpPr>
            <a:grpSpLocks/>
          </p:cNvGrpSpPr>
          <p:nvPr/>
        </p:nvGrpSpPr>
        <p:grpSpPr bwMode="auto">
          <a:xfrm>
            <a:off x="5362575" y="3563938"/>
            <a:ext cx="77788" cy="306387"/>
            <a:chOff x="5226192" y="3179548"/>
            <a:chExt cx="79232" cy="311944"/>
          </a:xfrm>
        </p:grpSpPr>
        <p:cxnSp>
          <p:nvCxnSpPr>
            <p:cNvPr id="306" name="Straight Connector 305"/>
            <p:cNvCxnSpPr/>
            <p:nvPr/>
          </p:nvCxnSpPr>
          <p:spPr>
            <a:xfrm>
              <a:off x="5266617" y="3181164"/>
              <a:ext cx="0" cy="310328"/>
            </a:xfrm>
            <a:prstGeom prst="line">
              <a:avLst/>
            </a:prstGeom>
            <a:ln w="19050">
              <a:solidFill>
                <a:srgbClr val="7896C8"/>
              </a:solidFill>
            </a:ln>
            <a:effectLst/>
          </p:spPr>
          <p:style>
            <a:lnRef idx="2">
              <a:schemeClr val="accent1"/>
            </a:lnRef>
            <a:fillRef idx="0">
              <a:schemeClr val="accent1"/>
            </a:fillRef>
            <a:effectRef idx="1">
              <a:schemeClr val="accent1"/>
            </a:effectRef>
            <a:fontRef idx="minor">
              <a:schemeClr val="tx1"/>
            </a:fontRef>
          </p:style>
        </p:cxnSp>
        <p:cxnSp>
          <p:nvCxnSpPr>
            <p:cNvPr id="307" name="Straight Connector 306"/>
            <p:cNvCxnSpPr/>
            <p:nvPr/>
          </p:nvCxnSpPr>
          <p:spPr>
            <a:xfrm flipH="1">
              <a:off x="5226192" y="3179548"/>
              <a:ext cx="79232" cy="0"/>
            </a:xfrm>
            <a:prstGeom prst="line">
              <a:avLst/>
            </a:prstGeom>
            <a:ln w="19050">
              <a:solidFill>
                <a:srgbClr val="7896C8"/>
              </a:solidFill>
            </a:ln>
            <a:effectLst/>
          </p:spPr>
          <p:style>
            <a:lnRef idx="2">
              <a:schemeClr val="accent1"/>
            </a:lnRef>
            <a:fillRef idx="0">
              <a:schemeClr val="accent1"/>
            </a:fillRef>
            <a:effectRef idx="1">
              <a:schemeClr val="accent1"/>
            </a:effectRef>
            <a:fontRef idx="minor">
              <a:schemeClr val="tx1"/>
            </a:fontRef>
          </p:style>
        </p:cxnSp>
        <p:cxnSp>
          <p:nvCxnSpPr>
            <p:cNvPr id="308" name="Straight Connector 307"/>
            <p:cNvCxnSpPr/>
            <p:nvPr/>
          </p:nvCxnSpPr>
          <p:spPr>
            <a:xfrm flipH="1">
              <a:off x="5226192" y="3491492"/>
              <a:ext cx="79232" cy="0"/>
            </a:xfrm>
            <a:prstGeom prst="line">
              <a:avLst/>
            </a:prstGeom>
            <a:ln w="19050">
              <a:solidFill>
                <a:srgbClr val="7896C8"/>
              </a:solidFill>
            </a:ln>
            <a:effectLst/>
          </p:spPr>
          <p:style>
            <a:lnRef idx="2">
              <a:schemeClr val="accent1"/>
            </a:lnRef>
            <a:fillRef idx="0">
              <a:schemeClr val="accent1"/>
            </a:fillRef>
            <a:effectRef idx="1">
              <a:schemeClr val="accent1"/>
            </a:effectRef>
            <a:fontRef idx="minor">
              <a:schemeClr val="tx1"/>
            </a:fontRef>
          </p:style>
        </p:cxnSp>
      </p:grpSp>
      <p:grpSp>
        <p:nvGrpSpPr>
          <p:cNvPr id="14422" name="Group 308"/>
          <p:cNvGrpSpPr>
            <a:grpSpLocks/>
          </p:cNvGrpSpPr>
          <p:nvPr/>
        </p:nvGrpSpPr>
        <p:grpSpPr bwMode="auto">
          <a:xfrm>
            <a:off x="5295900" y="3808413"/>
            <a:ext cx="77788" cy="298450"/>
            <a:chOff x="5226192" y="3179548"/>
            <a:chExt cx="79232" cy="311944"/>
          </a:xfrm>
        </p:grpSpPr>
        <p:cxnSp>
          <p:nvCxnSpPr>
            <p:cNvPr id="310" name="Straight Connector 309"/>
            <p:cNvCxnSpPr/>
            <p:nvPr/>
          </p:nvCxnSpPr>
          <p:spPr>
            <a:xfrm>
              <a:off x="5266617" y="3179548"/>
              <a:ext cx="0" cy="311944"/>
            </a:xfrm>
            <a:prstGeom prst="line">
              <a:avLst/>
            </a:prstGeom>
            <a:ln w="19050">
              <a:solidFill>
                <a:srgbClr val="A17700"/>
              </a:solidFill>
            </a:ln>
            <a:effectLst/>
          </p:spPr>
          <p:style>
            <a:lnRef idx="2">
              <a:schemeClr val="accent1"/>
            </a:lnRef>
            <a:fillRef idx="0">
              <a:schemeClr val="accent1"/>
            </a:fillRef>
            <a:effectRef idx="1">
              <a:schemeClr val="accent1"/>
            </a:effectRef>
            <a:fontRef idx="minor">
              <a:schemeClr val="tx1"/>
            </a:fontRef>
          </p:style>
        </p:cxnSp>
        <p:cxnSp>
          <p:nvCxnSpPr>
            <p:cNvPr id="311" name="Straight Connector 310"/>
            <p:cNvCxnSpPr/>
            <p:nvPr/>
          </p:nvCxnSpPr>
          <p:spPr>
            <a:xfrm flipH="1">
              <a:off x="5226192" y="3179548"/>
              <a:ext cx="79232" cy="0"/>
            </a:xfrm>
            <a:prstGeom prst="line">
              <a:avLst/>
            </a:prstGeom>
            <a:ln w="19050">
              <a:solidFill>
                <a:srgbClr val="A17700"/>
              </a:solidFill>
            </a:ln>
            <a:effectLst/>
          </p:spPr>
          <p:style>
            <a:lnRef idx="2">
              <a:schemeClr val="accent1"/>
            </a:lnRef>
            <a:fillRef idx="0">
              <a:schemeClr val="accent1"/>
            </a:fillRef>
            <a:effectRef idx="1">
              <a:schemeClr val="accent1"/>
            </a:effectRef>
            <a:fontRef idx="minor">
              <a:schemeClr val="tx1"/>
            </a:fontRef>
          </p:style>
        </p:cxnSp>
        <p:cxnSp>
          <p:nvCxnSpPr>
            <p:cNvPr id="312" name="Straight Connector 311"/>
            <p:cNvCxnSpPr/>
            <p:nvPr/>
          </p:nvCxnSpPr>
          <p:spPr>
            <a:xfrm flipH="1">
              <a:off x="5226192" y="3491492"/>
              <a:ext cx="79232" cy="0"/>
            </a:xfrm>
            <a:prstGeom prst="line">
              <a:avLst/>
            </a:prstGeom>
            <a:ln w="19050">
              <a:solidFill>
                <a:srgbClr val="A17700"/>
              </a:solidFill>
            </a:ln>
            <a:effectLst/>
          </p:spPr>
          <p:style>
            <a:lnRef idx="2">
              <a:schemeClr val="accent1"/>
            </a:lnRef>
            <a:fillRef idx="0">
              <a:schemeClr val="accent1"/>
            </a:fillRef>
            <a:effectRef idx="1">
              <a:schemeClr val="accent1"/>
            </a:effectRef>
            <a:fontRef idx="minor">
              <a:schemeClr val="tx1"/>
            </a:fontRef>
          </p:style>
        </p:cxnSp>
      </p:grpSp>
      <p:grpSp>
        <p:nvGrpSpPr>
          <p:cNvPr id="14423" name="Group 312"/>
          <p:cNvGrpSpPr>
            <a:grpSpLocks/>
          </p:cNvGrpSpPr>
          <p:nvPr/>
        </p:nvGrpSpPr>
        <p:grpSpPr bwMode="auto">
          <a:xfrm>
            <a:off x="6319838" y="3932238"/>
            <a:ext cx="77787" cy="279400"/>
            <a:chOff x="5226192" y="3179548"/>
            <a:chExt cx="79232" cy="311944"/>
          </a:xfrm>
        </p:grpSpPr>
        <p:cxnSp>
          <p:nvCxnSpPr>
            <p:cNvPr id="314" name="Straight Connector 313"/>
            <p:cNvCxnSpPr/>
            <p:nvPr/>
          </p:nvCxnSpPr>
          <p:spPr>
            <a:xfrm>
              <a:off x="5266616" y="3179548"/>
              <a:ext cx="0" cy="311944"/>
            </a:xfrm>
            <a:prstGeom prst="line">
              <a:avLst/>
            </a:prstGeom>
            <a:ln w="19050">
              <a:solidFill>
                <a:srgbClr val="A17700"/>
              </a:solidFill>
            </a:ln>
            <a:effectLst/>
          </p:spPr>
          <p:style>
            <a:lnRef idx="2">
              <a:schemeClr val="accent1"/>
            </a:lnRef>
            <a:fillRef idx="0">
              <a:schemeClr val="accent1"/>
            </a:fillRef>
            <a:effectRef idx="1">
              <a:schemeClr val="accent1"/>
            </a:effectRef>
            <a:fontRef idx="minor">
              <a:schemeClr val="tx1"/>
            </a:fontRef>
          </p:style>
        </p:cxnSp>
        <p:cxnSp>
          <p:nvCxnSpPr>
            <p:cNvPr id="315" name="Straight Connector 314"/>
            <p:cNvCxnSpPr/>
            <p:nvPr/>
          </p:nvCxnSpPr>
          <p:spPr>
            <a:xfrm flipH="1">
              <a:off x="5226192" y="3179548"/>
              <a:ext cx="79232" cy="0"/>
            </a:xfrm>
            <a:prstGeom prst="line">
              <a:avLst/>
            </a:prstGeom>
            <a:ln w="19050">
              <a:solidFill>
                <a:srgbClr val="A17700"/>
              </a:solidFill>
            </a:ln>
            <a:effectLst/>
          </p:spPr>
          <p:style>
            <a:lnRef idx="2">
              <a:schemeClr val="accent1"/>
            </a:lnRef>
            <a:fillRef idx="0">
              <a:schemeClr val="accent1"/>
            </a:fillRef>
            <a:effectRef idx="1">
              <a:schemeClr val="accent1"/>
            </a:effectRef>
            <a:fontRef idx="minor">
              <a:schemeClr val="tx1"/>
            </a:fontRef>
          </p:style>
        </p:cxnSp>
        <p:cxnSp>
          <p:nvCxnSpPr>
            <p:cNvPr id="316" name="Straight Connector 315"/>
            <p:cNvCxnSpPr/>
            <p:nvPr/>
          </p:nvCxnSpPr>
          <p:spPr>
            <a:xfrm flipH="1">
              <a:off x="5226192" y="3491492"/>
              <a:ext cx="79232" cy="0"/>
            </a:xfrm>
            <a:prstGeom prst="line">
              <a:avLst/>
            </a:prstGeom>
            <a:ln w="19050">
              <a:solidFill>
                <a:srgbClr val="A17700"/>
              </a:solidFill>
            </a:ln>
            <a:effectLst/>
          </p:spPr>
          <p:style>
            <a:lnRef idx="2">
              <a:schemeClr val="accent1"/>
            </a:lnRef>
            <a:fillRef idx="0">
              <a:schemeClr val="accent1"/>
            </a:fillRef>
            <a:effectRef idx="1">
              <a:schemeClr val="accent1"/>
            </a:effectRef>
            <a:fontRef idx="minor">
              <a:schemeClr val="tx1"/>
            </a:fontRef>
          </p:style>
        </p:cxnSp>
      </p:grpSp>
      <p:grpSp>
        <p:nvGrpSpPr>
          <p:cNvPr id="14424" name="Group 316"/>
          <p:cNvGrpSpPr>
            <a:grpSpLocks/>
          </p:cNvGrpSpPr>
          <p:nvPr/>
        </p:nvGrpSpPr>
        <p:grpSpPr bwMode="auto">
          <a:xfrm>
            <a:off x="6391275" y="3727450"/>
            <a:ext cx="77788" cy="288925"/>
            <a:chOff x="5226192" y="3179548"/>
            <a:chExt cx="79232" cy="311944"/>
          </a:xfrm>
        </p:grpSpPr>
        <p:cxnSp>
          <p:nvCxnSpPr>
            <p:cNvPr id="318" name="Straight Connector 317"/>
            <p:cNvCxnSpPr/>
            <p:nvPr/>
          </p:nvCxnSpPr>
          <p:spPr>
            <a:xfrm>
              <a:off x="5266617" y="3179548"/>
              <a:ext cx="0" cy="311944"/>
            </a:xfrm>
            <a:prstGeom prst="line">
              <a:avLst/>
            </a:prstGeom>
            <a:ln w="19050">
              <a:solidFill>
                <a:srgbClr val="7896C8"/>
              </a:solidFill>
            </a:ln>
            <a:effectLst/>
          </p:spPr>
          <p:style>
            <a:lnRef idx="2">
              <a:schemeClr val="accent1"/>
            </a:lnRef>
            <a:fillRef idx="0">
              <a:schemeClr val="accent1"/>
            </a:fillRef>
            <a:effectRef idx="1">
              <a:schemeClr val="accent1"/>
            </a:effectRef>
            <a:fontRef idx="minor">
              <a:schemeClr val="tx1"/>
            </a:fontRef>
          </p:style>
        </p:cxnSp>
        <p:cxnSp>
          <p:nvCxnSpPr>
            <p:cNvPr id="319" name="Straight Connector 318"/>
            <p:cNvCxnSpPr/>
            <p:nvPr/>
          </p:nvCxnSpPr>
          <p:spPr>
            <a:xfrm flipH="1">
              <a:off x="5226192" y="3179548"/>
              <a:ext cx="79232" cy="0"/>
            </a:xfrm>
            <a:prstGeom prst="line">
              <a:avLst/>
            </a:prstGeom>
            <a:ln w="19050">
              <a:solidFill>
                <a:srgbClr val="7896C8"/>
              </a:solidFill>
            </a:ln>
            <a:effectLst/>
          </p:spPr>
          <p:style>
            <a:lnRef idx="2">
              <a:schemeClr val="accent1"/>
            </a:lnRef>
            <a:fillRef idx="0">
              <a:schemeClr val="accent1"/>
            </a:fillRef>
            <a:effectRef idx="1">
              <a:schemeClr val="accent1"/>
            </a:effectRef>
            <a:fontRef idx="minor">
              <a:schemeClr val="tx1"/>
            </a:fontRef>
          </p:style>
        </p:cxnSp>
        <p:cxnSp>
          <p:nvCxnSpPr>
            <p:cNvPr id="320" name="Straight Connector 319"/>
            <p:cNvCxnSpPr/>
            <p:nvPr/>
          </p:nvCxnSpPr>
          <p:spPr>
            <a:xfrm flipH="1">
              <a:off x="5226192" y="3491492"/>
              <a:ext cx="79232" cy="0"/>
            </a:xfrm>
            <a:prstGeom prst="line">
              <a:avLst/>
            </a:prstGeom>
            <a:ln w="19050">
              <a:solidFill>
                <a:srgbClr val="7896C8"/>
              </a:solidFill>
            </a:ln>
            <a:effectLst/>
          </p:spPr>
          <p:style>
            <a:lnRef idx="2">
              <a:schemeClr val="accent1"/>
            </a:lnRef>
            <a:fillRef idx="0">
              <a:schemeClr val="accent1"/>
            </a:fillRef>
            <a:effectRef idx="1">
              <a:schemeClr val="accent1"/>
            </a:effectRef>
            <a:fontRef idx="minor">
              <a:schemeClr val="tx1"/>
            </a:fontRef>
          </p:style>
        </p:cxnSp>
      </p:grpSp>
      <p:grpSp>
        <p:nvGrpSpPr>
          <p:cNvPr id="14425" name="Group 320"/>
          <p:cNvGrpSpPr>
            <a:grpSpLocks/>
          </p:cNvGrpSpPr>
          <p:nvPr/>
        </p:nvGrpSpPr>
        <p:grpSpPr bwMode="auto">
          <a:xfrm>
            <a:off x="7453313" y="3887788"/>
            <a:ext cx="77787" cy="311150"/>
            <a:chOff x="5226192" y="3179548"/>
            <a:chExt cx="79232" cy="311944"/>
          </a:xfrm>
        </p:grpSpPr>
        <p:cxnSp>
          <p:nvCxnSpPr>
            <p:cNvPr id="322" name="Straight Connector 321"/>
            <p:cNvCxnSpPr/>
            <p:nvPr/>
          </p:nvCxnSpPr>
          <p:spPr>
            <a:xfrm>
              <a:off x="5266616" y="3181139"/>
              <a:ext cx="0" cy="310353"/>
            </a:xfrm>
            <a:prstGeom prst="line">
              <a:avLst/>
            </a:prstGeom>
            <a:ln w="19050">
              <a:solidFill>
                <a:srgbClr val="7896C8"/>
              </a:solidFill>
            </a:ln>
            <a:effectLst/>
          </p:spPr>
          <p:style>
            <a:lnRef idx="2">
              <a:schemeClr val="accent1"/>
            </a:lnRef>
            <a:fillRef idx="0">
              <a:schemeClr val="accent1"/>
            </a:fillRef>
            <a:effectRef idx="1">
              <a:schemeClr val="accent1"/>
            </a:effectRef>
            <a:fontRef idx="minor">
              <a:schemeClr val="tx1"/>
            </a:fontRef>
          </p:style>
        </p:cxnSp>
        <p:cxnSp>
          <p:nvCxnSpPr>
            <p:cNvPr id="323" name="Straight Connector 322"/>
            <p:cNvCxnSpPr/>
            <p:nvPr/>
          </p:nvCxnSpPr>
          <p:spPr>
            <a:xfrm flipH="1">
              <a:off x="5226192" y="3179548"/>
              <a:ext cx="79232" cy="0"/>
            </a:xfrm>
            <a:prstGeom prst="line">
              <a:avLst/>
            </a:prstGeom>
            <a:ln w="19050">
              <a:solidFill>
                <a:srgbClr val="7896C8"/>
              </a:solidFill>
            </a:ln>
            <a:effectLst/>
          </p:spPr>
          <p:style>
            <a:lnRef idx="2">
              <a:schemeClr val="accent1"/>
            </a:lnRef>
            <a:fillRef idx="0">
              <a:schemeClr val="accent1"/>
            </a:fillRef>
            <a:effectRef idx="1">
              <a:schemeClr val="accent1"/>
            </a:effectRef>
            <a:fontRef idx="minor">
              <a:schemeClr val="tx1"/>
            </a:fontRef>
          </p:style>
        </p:cxnSp>
        <p:cxnSp>
          <p:nvCxnSpPr>
            <p:cNvPr id="324" name="Straight Connector 323"/>
            <p:cNvCxnSpPr/>
            <p:nvPr/>
          </p:nvCxnSpPr>
          <p:spPr>
            <a:xfrm flipH="1">
              <a:off x="5226192" y="3491492"/>
              <a:ext cx="79232" cy="0"/>
            </a:xfrm>
            <a:prstGeom prst="line">
              <a:avLst/>
            </a:prstGeom>
            <a:ln w="19050">
              <a:solidFill>
                <a:srgbClr val="7896C8"/>
              </a:solidFill>
            </a:ln>
            <a:effectLst/>
          </p:spPr>
          <p:style>
            <a:lnRef idx="2">
              <a:schemeClr val="accent1"/>
            </a:lnRef>
            <a:fillRef idx="0">
              <a:schemeClr val="accent1"/>
            </a:fillRef>
            <a:effectRef idx="1">
              <a:schemeClr val="accent1"/>
            </a:effectRef>
            <a:fontRef idx="minor">
              <a:schemeClr val="tx1"/>
            </a:fontRef>
          </p:style>
        </p:cxnSp>
      </p:grpSp>
      <p:grpSp>
        <p:nvGrpSpPr>
          <p:cNvPr id="14426" name="Group 324"/>
          <p:cNvGrpSpPr>
            <a:grpSpLocks/>
          </p:cNvGrpSpPr>
          <p:nvPr/>
        </p:nvGrpSpPr>
        <p:grpSpPr bwMode="auto">
          <a:xfrm>
            <a:off x="7348538" y="3716338"/>
            <a:ext cx="77787" cy="314325"/>
            <a:chOff x="5226192" y="3179548"/>
            <a:chExt cx="79232" cy="311944"/>
          </a:xfrm>
        </p:grpSpPr>
        <p:cxnSp>
          <p:nvCxnSpPr>
            <p:cNvPr id="326" name="Straight Connector 325"/>
            <p:cNvCxnSpPr/>
            <p:nvPr/>
          </p:nvCxnSpPr>
          <p:spPr>
            <a:xfrm>
              <a:off x="5266616" y="3181123"/>
              <a:ext cx="0" cy="310369"/>
            </a:xfrm>
            <a:prstGeom prst="line">
              <a:avLst/>
            </a:prstGeom>
            <a:ln w="19050">
              <a:solidFill>
                <a:srgbClr val="A17700"/>
              </a:solidFill>
            </a:ln>
            <a:effectLst/>
          </p:spPr>
          <p:style>
            <a:lnRef idx="2">
              <a:schemeClr val="accent1"/>
            </a:lnRef>
            <a:fillRef idx="0">
              <a:schemeClr val="accent1"/>
            </a:fillRef>
            <a:effectRef idx="1">
              <a:schemeClr val="accent1"/>
            </a:effectRef>
            <a:fontRef idx="minor">
              <a:schemeClr val="tx1"/>
            </a:fontRef>
          </p:style>
        </p:cxnSp>
        <p:cxnSp>
          <p:nvCxnSpPr>
            <p:cNvPr id="327" name="Straight Connector 326"/>
            <p:cNvCxnSpPr/>
            <p:nvPr/>
          </p:nvCxnSpPr>
          <p:spPr>
            <a:xfrm flipH="1">
              <a:off x="5226192" y="3179548"/>
              <a:ext cx="79232" cy="0"/>
            </a:xfrm>
            <a:prstGeom prst="line">
              <a:avLst/>
            </a:prstGeom>
            <a:ln w="19050">
              <a:solidFill>
                <a:srgbClr val="A17700"/>
              </a:solidFill>
            </a:ln>
            <a:effectLst/>
          </p:spPr>
          <p:style>
            <a:lnRef idx="2">
              <a:schemeClr val="accent1"/>
            </a:lnRef>
            <a:fillRef idx="0">
              <a:schemeClr val="accent1"/>
            </a:fillRef>
            <a:effectRef idx="1">
              <a:schemeClr val="accent1"/>
            </a:effectRef>
            <a:fontRef idx="minor">
              <a:schemeClr val="tx1"/>
            </a:fontRef>
          </p:style>
        </p:cxnSp>
        <p:cxnSp>
          <p:nvCxnSpPr>
            <p:cNvPr id="328" name="Straight Connector 327"/>
            <p:cNvCxnSpPr/>
            <p:nvPr/>
          </p:nvCxnSpPr>
          <p:spPr>
            <a:xfrm flipH="1">
              <a:off x="5226192" y="3491492"/>
              <a:ext cx="79232" cy="0"/>
            </a:xfrm>
            <a:prstGeom prst="line">
              <a:avLst/>
            </a:prstGeom>
            <a:ln w="19050">
              <a:solidFill>
                <a:srgbClr val="A17700"/>
              </a:solidFill>
            </a:ln>
            <a:effectLst/>
          </p:spPr>
          <p:style>
            <a:lnRef idx="2">
              <a:schemeClr val="accent1"/>
            </a:lnRef>
            <a:fillRef idx="0">
              <a:schemeClr val="accent1"/>
            </a:fillRef>
            <a:effectRef idx="1">
              <a:schemeClr val="accent1"/>
            </a:effectRef>
            <a:fontRef idx="minor">
              <a:schemeClr val="tx1"/>
            </a:fontRef>
          </p:style>
        </p:cxnSp>
      </p:grpSp>
      <p:grpSp>
        <p:nvGrpSpPr>
          <p:cNvPr id="14427" name="Group 328"/>
          <p:cNvGrpSpPr>
            <a:grpSpLocks/>
          </p:cNvGrpSpPr>
          <p:nvPr/>
        </p:nvGrpSpPr>
        <p:grpSpPr bwMode="auto">
          <a:xfrm>
            <a:off x="7278688" y="3392488"/>
            <a:ext cx="79375" cy="319087"/>
            <a:chOff x="5226192" y="3179548"/>
            <a:chExt cx="79232" cy="311944"/>
          </a:xfrm>
        </p:grpSpPr>
        <p:cxnSp>
          <p:nvCxnSpPr>
            <p:cNvPr id="330" name="Straight Connector 329"/>
            <p:cNvCxnSpPr/>
            <p:nvPr/>
          </p:nvCxnSpPr>
          <p:spPr>
            <a:xfrm>
              <a:off x="5265808" y="3181099"/>
              <a:ext cx="0" cy="310393"/>
            </a:xfrm>
            <a:prstGeom prst="line">
              <a:avLst/>
            </a:prstGeom>
            <a:ln w="19050">
              <a:solidFill>
                <a:srgbClr val="FFC425"/>
              </a:solidFill>
            </a:ln>
            <a:effectLst/>
          </p:spPr>
          <p:style>
            <a:lnRef idx="2">
              <a:schemeClr val="accent1"/>
            </a:lnRef>
            <a:fillRef idx="0">
              <a:schemeClr val="accent1"/>
            </a:fillRef>
            <a:effectRef idx="1">
              <a:schemeClr val="accent1"/>
            </a:effectRef>
            <a:fontRef idx="minor">
              <a:schemeClr val="tx1"/>
            </a:fontRef>
          </p:style>
        </p:cxnSp>
        <p:cxnSp>
          <p:nvCxnSpPr>
            <p:cNvPr id="331" name="Straight Connector 330"/>
            <p:cNvCxnSpPr/>
            <p:nvPr/>
          </p:nvCxnSpPr>
          <p:spPr>
            <a:xfrm flipH="1">
              <a:off x="5226192" y="3179548"/>
              <a:ext cx="79232" cy="0"/>
            </a:xfrm>
            <a:prstGeom prst="line">
              <a:avLst/>
            </a:prstGeom>
            <a:ln w="19050">
              <a:solidFill>
                <a:srgbClr val="FFC425"/>
              </a:solidFill>
            </a:ln>
            <a:effectLst/>
          </p:spPr>
          <p:style>
            <a:lnRef idx="2">
              <a:schemeClr val="accent1"/>
            </a:lnRef>
            <a:fillRef idx="0">
              <a:schemeClr val="accent1"/>
            </a:fillRef>
            <a:effectRef idx="1">
              <a:schemeClr val="accent1"/>
            </a:effectRef>
            <a:fontRef idx="minor">
              <a:schemeClr val="tx1"/>
            </a:fontRef>
          </p:style>
        </p:cxnSp>
        <p:cxnSp>
          <p:nvCxnSpPr>
            <p:cNvPr id="332" name="Straight Connector 331"/>
            <p:cNvCxnSpPr/>
            <p:nvPr/>
          </p:nvCxnSpPr>
          <p:spPr>
            <a:xfrm flipH="1">
              <a:off x="5226192" y="3491492"/>
              <a:ext cx="79232" cy="0"/>
            </a:xfrm>
            <a:prstGeom prst="line">
              <a:avLst/>
            </a:prstGeom>
            <a:ln w="19050">
              <a:solidFill>
                <a:srgbClr val="FFC425"/>
              </a:solidFill>
            </a:ln>
            <a:effectLst/>
          </p:spPr>
          <p:style>
            <a:lnRef idx="2">
              <a:schemeClr val="accent1"/>
            </a:lnRef>
            <a:fillRef idx="0">
              <a:schemeClr val="accent1"/>
            </a:fillRef>
            <a:effectRef idx="1">
              <a:schemeClr val="accent1"/>
            </a:effectRef>
            <a:fontRef idx="minor">
              <a:schemeClr val="tx1"/>
            </a:fontRef>
          </p:style>
        </p:cxnSp>
      </p:grpSp>
      <p:sp>
        <p:nvSpPr>
          <p:cNvPr id="333" name="Oval 332"/>
          <p:cNvSpPr/>
          <p:nvPr/>
        </p:nvSpPr>
        <p:spPr>
          <a:xfrm>
            <a:off x="6315075" y="4035425"/>
            <a:ext cx="88900" cy="87313"/>
          </a:xfrm>
          <a:prstGeom prst="ellipse">
            <a:avLst/>
          </a:prstGeom>
          <a:solidFill>
            <a:srgbClr val="A177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endParaRPr lang="en-GB">
              <a:solidFill>
                <a:prstClr val="white"/>
              </a:solidFill>
            </a:endParaRPr>
          </a:p>
        </p:txBody>
      </p:sp>
      <p:sp>
        <p:nvSpPr>
          <p:cNvPr id="334" name="Oval 333"/>
          <p:cNvSpPr/>
          <p:nvPr/>
        </p:nvSpPr>
        <p:spPr>
          <a:xfrm>
            <a:off x="7443788" y="3997325"/>
            <a:ext cx="87312" cy="87313"/>
          </a:xfrm>
          <a:prstGeom prst="ellipse">
            <a:avLst/>
          </a:prstGeom>
          <a:solidFill>
            <a:srgbClr val="7896C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endParaRPr lang="en-GB">
              <a:solidFill>
                <a:prstClr val="white"/>
              </a:solidFill>
            </a:endParaRPr>
          </a:p>
        </p:txBody>
      </p:sp>
      <p:sp>
        <p:nvSpPr>
          <p:cNvPr id="335" name="Oval 334"/>
          <p:cNvSpPr/>
          <p:nvPr/>
        </p:nvSpPr>
        <p:spPr>
          <a:xfrm>
            <a:off x="6386513" y="3825875"/>
            <a:ext cx="87312" cy="87313"/>
          </a:xfrm>
          <a:prstGeom prst="ellipse">
            <a:avLst/>
          </a:prstGeom>
          <a:solidFill>
            <a:srgbClr val="7896C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endParaRPr lang="en-GB">
              <a:solidFill>
                <a:prstClr val="white"/>
              </a:solidFill>
            </a:endParaRPr>
          </a:p>
        </p:txBody>
      </p:sp>
      <p:sp>
        <p:nvSpPr>
          <p:cNvPr id="336" name="Oval 335"/>
          <p:cNvSpPr/>
          <p:nvPr/>
        </p:nvSpPr>
        <p:spPr>
          <a:xfrm>
            <a:off x="5357813" y="3665538"/>
            <a:ext cx="87312" cy="88900"/>
          </a:xfrm>
          <a:prstGeom prst="ellipse">
            <a:avLst/>
          </a:prstGeom>
          <a:solidFill>
            <a:srgbClr val="7896C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endParaRPr lang="en-GB">
              <a:solidFill>
                <a:prstClr val="white"/>
              </a:solidFill>
            </a:endParaRPr>
          </a:p>
        </p:txBody>
      </p:sp>
      <p:sp>
        <p:nvSpPr>
          <p:cNvPr id="337" name="Oval 336"/>
          <p:cNvSpPr/>
          <p:nvPr/>
        </p:nvSpPr>
        <p:spPr>
          <a:xfrm>
            <a:off x="7269163" y="3508375"/>
            <a:ext cx="88900" cy="87313"/>
          </a:xfrm>
          <a:prstGeom prst="ellipse">
            <a:avLst/>
          </a:prstGeom>
          <a:solidFill>
            <a:srgbClr val="FFC42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endParaRPr lang="en-GB">
              <a:solidFill>
                <a:prstClr val="white"/>
              </a:solidFill>
            </a:endParaRPr>
          </a:p>
        </p:txBody>
      </p:sp>
      <p:sp>
        <p:nvSpPr>
          <p:cNvPr id="338" name="Oval 337"/>
          <p:cNvSpPr/>
          <p:nvPr/>
        </p:nvSpPr>
        <p:spPr>
          <a:xfrm>
            <a:off x="6245225" y="3595688"/>
            <a:ext cx="88900" cy="88900"/>
          </a:xfrm>
          <a:prstGeom prst="ellipse">
            <a:avLst/>
          </a:prstGeom>
          <a:solidFill>
            <a:srgbClr val="FFC42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endParaRPr lang="en-GB">
              <a:solidFill>
                <a:prstClr val="white"/>
              </a:solidFill>
            </a:endParaRPr>
          </a:p>
        </p:txBody>
      </p:sp>
      <p:sp>
        <p:nvSpPr>
          <p:cNvPr id="339" name="Oval 338"/>
          <p:cNvSpPr/>
          <p:nvPr/>
        </p:nvSpPr>
        <p:spPr>
          <a:xfrm>
            <a:off x="5224463" y="3524250"/>
            <a:ext cx="88900" cy="88900"/>
          </a:xfrm>
          <a:prstGeom prst="ellipse">
            <a:avLst/>
          </a:prstGeom>
          <a:solidFill>
            <a:srgbClr val="FFC42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endParaRPr lang="en-GB">
              <a:solidFill>
                <a:prstClr val="white"/>
              </a:solidFill>
            </a:endParaRPr>
          </a:p>
        </p:txBody>
      </p:sp>
      <p:sp>
        <p:nvSpPr>
          <p:cNvPr id="340" name="Oval 339"/>
          <p:cNvSpPr/>
          <p:nvPr/>
        </p:nvSpPr>
        <p:spPr>
          <a:xfrm>
            <a:off x="7342188" y="3832225"/>
            <a:ext cx="87312" cy="88900"/>
          </a:xfrm>
          <a:prstGeom prst="ellipse">
            <a:avLst/>
          </a:prstGeom>
          <a:solidFill>
            <a:srgbClr val="A177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endParaRPr lang="en-GB">
              <a:solidFill>
                <a:prstClr val="white"/>
              </a:solidFill>
            </a:endParaRPr>
          </a:p>
        </p:txBody>
      </p:sp>
      <p:sp>
        <p:nvSpPr>
          <p:cNvPr id="341" name="Oval 340"/>
          <p:cNvSpPr/>
          <p:nvPr/>
        </p:nvSpPr>
        <p:spPr>
          <a:xfrm>
            <a:off x="5291138" y="3916363"/>
            <a:ext cx="88900" cy="87312"/>
          </a:xfrm>
          <a:prstGeom prst="ellipse">
            <a:avLst/>
          </a:prstGeom>
          <a:solidFill>
            <a:srgbClr val="A177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endParaRPr lang="en-GB">
              <a:solidFill>
                <a:prstClr val="white"/>
              </a:solidFill>
            </a:endParaRPr>
          </a:p>
        </p:txBody>
      </p:sp>
      <p:sp>
        <p:nvSpPr>
          <p:cNvPr id="342" name="Oval 341"/>
          <p:cNvSpPr/>
          <p:nvPr/>
        </p:nvSpPr>
        <p:spPr>
          <a:xfrm>
            <a:off x="4330700" y="3522663"/>
            <a:ext cx="88900" cy="88900"/>
          </a:xfrm>
          <a:prstGeom prst="ellipse">
            <a:avLst/>
          </a:prstGeom>
          <a:solidFill>
            <a:srgbClr val="7896C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endParaRPr lang="en-GB">
              <a:solidFill>
                <a:prstClr val="white"/>
              </a:solidFill>
            </a:endParaRPr>
          </a:p>
        </p:txBody>
      </p:sp>
      <p:sp>
        <p:nvSpPr>
          <p:cNvPr id="343" name="Oval 342"/>
          <p:cNvSpPr/>
          <p:nvPr/>
        </p:nvSpPr>
        <p:spPr>
          <a:xfrm>
            <a:off x="4262438" y="3865563"/>
            <a:ext cx="88900" cy="88900"/>
          </a:xfrm>
          <a:prstGeom prst="ellipse">
            <a:avLst/>
          </a:prstGeom>
          <a:solidFill>
            <a:srgbClr val="A177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endParaRPr lang="en-GB">
              <a:solidFill>
                <a:prstClr val="white"/>
              </a:solidFill>
            </a:endParaRPr>
          </a:p>
        </p:txBody>
      </p:sp>
      <p:sp>
        <p:nvSpPr>
          <p:cNvPr id="344" name="Oval 343"/>
          <p:cNvSpPr/>
          <p:nvPr/>
        </p:nvSpPr>
        <p:spPr>
          <a:xfrm>
            <a:off x="4159250" y="3575050"/>
            <a:ext cx="88900" cy="87313"/>
          </a:xfrm>
          <a:prstGeom prst="ellipse">
            <a:avLst/>
          </a:prstGeom>
          <a:solidFill>
            <a:srgbClr val="FFC42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endParaRPr lang="en-GB">
              <a:solidFill>
                <a:prstClr val="white"/>
              </a:solidFill>
            </a:endParaRPr>
          </a:p>
        </p:txBody>
      </p:sp>
      <p:sp>
        <p:nvSpPr>
          <p:cNvPr id="345" name="Oval 344"/>
          <p:cNvSpPr/>
          <p:nvPr/>
        </p:nvSpPr>
        <p:spPr>
          <a:xfrm>
            <a:off x="3035300" y="3275013"/>
            <a:ext cx="88900" cy="87312"/>
          </a:xfrm>
          <a:prstGeom prst="ellipse">
            <a:avLst/>
          </a:prstGeom>
          <a:solidFill>
            <a:srgbClr val="FFC42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endParaRPr lang="en-GB">
              <a:solidFill>
                <a:prstClr val="white"/>
              </a:solidFill>
            </a:endParaRPr>
          </a:p>
        </p:txBody>
      </p:sp>
      <p:sp>
        <p:nvSpPr>
          <p:cNvPr id="346" name="Oval 345"/>
          <p:cNvSpPr/>
          <p:nvPr/>
        </p:nvSpPr>
        <p:spPr>
          <a:xfrm>
            <a:off x="3344863" y="3332163"/>
            <a:ext cx="88900" cy="88900"/>
          </a:xfrm>
          <a:prstGeom prst="ellipse">
            <a:avLst/>
          </a:prstGeom>
          <a:solidFill>
            <a:srgbClr val="7896C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endParaRPr lang="en-GB">
              <a:solidFill>
                <a:prstClr val="white"/>
              </a:solidFill>
            </a:endParaRPr>
          </a:p>
        </p:txBody>
      </p:sp>
      <p:sp>
        <p:nvSpPr>
          <p:cNvPr id="347" name="Oval 346"/>
          <p:cNvSpPr/>
          <p:nvPr/>
        </p:nvSpPr>
        <p:spPr>
          <a:xfrm>
            <a:off x="3241675" y="3425825"/>
            <a:ext cx="87313" cy="87313"/>
          </a:xfrm>
          <a:prstGeom prst="ellipse">
            <a:avLst/>
          </a:prstGeom>
          <a:solidFill>
            <a:srgbClr val="A177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endParaRPr lang="en-GB">
              <a:solidFill>
                <a:prstClr val="white"/>
              </a:solidFill>
            </a:endParaRPr>
          </a:p>
        </p:txBody>
      </p:sp>
      <p:sp>
        <p:nvSpPr>
          <p:cNvPr id="348" name="Oval 347"/>
          <p:cNvSpPr/>
          <p:nvPr/>
        </p:nvSpPr>
        <p:spPr>
          <a:xfrm>
            <a:off x="2016125" y="1673225"/>
            <a:ext cx="88900" cy="88900"/>
          </a:xfrm>
          <a:prstGeom prst="ellipse">
            <a:avLst/>
          </a:prstGeom>
          <a:solidFill>
            <a:srgbClr val="FFC42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endParaRPr lang="en-GB">
              <a:solidFill>
                <a:prstClr val="white"/>
              </a:solidFill>
            </a:endParaRPr>
          </a:p>
        </p:txBody>
      </p:sp>
      <p:sp>
        <p:nvSpPr>
          <p:cNvPr id="349" name="Oval 348"/>
          <p:cNvSpPr/>
          <p:nvPr/>
        </p:nvSpPr>
        <p:spPr>
          <a:xfrm>
            <a:off x="2414588" y="1673225"/>
            <a:ext cx="88900" cy="88900"/>
          </a:xfrm>
          <a:prstGeom prst="ellipse">
            <a:avLst/>
          </a:prstGeom>
          <a:solidFill>
            <a:srgbClr val="7896C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endParaRPr lang="en-GB">
              <a:solidFill>
                <a:prstClr val="white"/>
              </a:solidFill>
            </a:endParaRPr>
          </a:p>
        </p:txBody>
      </p:sp>
      <p:sp>
        <p:nvSpPr>
          <p:cNvPr id="350" name="Oval 349"/>
          <p:cNvSpPr/>
          <p:nvPr/>
        </p:nvSpPr>
        <p:spPr>
          <a:xfrm>
            <a:off x="2208213" y="1673225"/>
            <a:ext cx="88900" cy="88900"/>
          </a:xfrm>
          <a:prstGeom prst="ellipse">
            <a:avLst/>
          </a:prstGeom>
          <a:solidFill>
            <a:srgbClr val="A177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endParaRPr lang="en-GB">
              <a:solidFill>
                <a:prstClr val="white"/>
              </a:solidFill>
            </a:endParaRPr>
          </a:p>
        </p:txBody>
      </p:sp>
      <p:sp>
        <p:nvSpPr>
          <p:cNvPr id="14446" name="Rectangle 350"/>
          <p:cNvSpPr>
            <a:spLocks noChangeArrowheads="1"/>
          </p:cNvSpPr>
          <p:nvPr/>
        </p:nvSpPr>
        <p:spPr bwMode="auto">
          <a:xfrm rot="-5400000">
            <a:off x="-561974" y="3567112"/>
            <a:ext cx="2449512"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GB" sz="1000" b="1">
                <a:solidFill>
                  <a:srgbClr val="000000"/>
                </a:solidFill>
                <a:ea typeface="ヒラギノ角ゴ Pro W3"/>
                <a:cs typeface="ヒラギノ角ゴ Pro W3"/>
              </a:rPr>
              <a:t>Adjusted mean change from baseline</a:t>
            </a:r>
          </a:p>
        </p:txBody>
      </p:sp>
      <p:sp>
        <p:nvSpPr>
          <p:cNvPr id="14447" name="Rectangle 366"/>
          <p:cNvSpPr>
            <a:spLocks noChangeArrowheads="1"/>
          </p:cNvSpPr>
          <p:nvPr/>
        </p:nvSpPr>
        <p:spPr bwMode="auto">
          <a:xfrm>
            <a:off x="4506913" y="5626100"/>
            <a:ext cx="569912"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GB" sz="1000" b="1">
                <a:solidFill>
                  <a:srgbClr val="000000"/>
                </a:solidFill>
                <a:ea typeface="ヒラギノ角ゴ Pro W3"/>
                <a:cs typeface="ヒラギノ角ゴ Pro W3"/>
              </a:rPr>
              <a:t>Month</a:t>
            </a:r>
          </a:p>
        </p:txBody>
      </p:sp>
      <p:grpSp>
        <p:nvGrpSpPr>
          <p:cNvPr id="14448" name="Group 367"/>
          <p:cNvGrpSpPr>
            <a:grpSpLocks/>
          </p:cNvGrpSpPr>
          <p:nvPr/>
        </p:nvGrpSpPr>
        <p:grpSpPr bwMode="auto">
          <a:xfrm>
            <a:off x="6484938" y="4343400"/>
            <a:ext cx="1636712" cy="246063"/>
            <a:chOff x="2624132" y="4142386"/>
            <a:chExt cx="1635904" cy="246221"/>
          </a:xfrm>
        </p:grpSpPr>
        <p:grpSp>
          <p:nvGrpSpPr>
            <p:cNvPr id="14462" name="Group 368"/>
            <p:cNvGrpSpPr>
              <a:grpSpLocks/>
            </p:cNvGrpSpPr>
            <p:nvPr/>
          </p:nvGrpSpPr>
          <p:grpSpPr bwMode="auto">
            <a:xfrm>
              <a:off x="2624132" y="4221443"/>
              <a:ext cx="411480" cy="88107"/>
              <a:chOff x="2624132" y="4224300"/>
              <a:chExt cx="411480" cy="88107"/>
            </a:xfrm>
          </p:grpSpPr>
          <p:sp>
            <p:nvSpPr>
              <p:cNvPr id="371" name="Oval 370"/>
              <p:cNvSpPr/>
              <p:nvPr/>
            </p:nvSpPr>
            <p:spPr>
              <a:xfrm>
                <a:off x="2785977" y="4224669"/>
                <a:ext cx="87269" cy="87370"/>
              </a:xfrm>
              <a:prstGeom prst="ellipse">
                <a:avLst/>
              </a:prstGeom>
              <a:solidFill>
                <a:srgbClr val="FFC42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endParaRPr lang="en-GB">
                  <a:solidFill>
                    <a:prstClr val="white"/>
                  </a:solidFill>
                </a:endParaRPr>
              </a:p>
            </p:txBody>
          </p:sp>
          <p:cxnSp>
            <p:nvCxnSpPr>
              <p:cNvPr id="372" name="Straight Connector 371"/>
              <p:cNvCxnSpPr/>
              <p:nvPr/>
            </p:nvCxnSpPr>
            <p:spPr>
              <a:xfrm>
                <a:off x="2624132" y="4267560"/>
                <a:ext cx="410959" cy="0"/>
              </a:xfrm>
              <a:prstGeom prst="line">
                <a:avLst/>
              </a:prstGeom>
              <a:ln w="19050">
                <a:solidFill>
                  <a:srgbClr val="FFC425"/>
                </a:solidFill>
              </a:ln>
              <a:effectLst/>
            </p:spPr>
            <p:style>
              <a:lnRef idx="2">
                <a:schemeClr val="accent1"/>
              </a:lnRef>
              <a:fillRef idx="0">
                <a:schemeClr val="accent1"/>
              </a:fillRef>
              <a:effectRef idx="1">
                <a:schemeClr val="accent1"/>
              </a:effectRef>
              <a:fontRef idx="minor">
                <a:schemeClr val="tx1"/>
              </a:fontRef>
            </p:style>
          </p:cxnSp>
        </p:grpSp>
        <p:sp>
          <p:nvSpPr>
            <p:cNvPr id="14463" name="Rectangle 369"/>
            <p:cNvSpPr>
              <a:spLocks noChangeArrowheads="1"/>
            </p:cNvSpPr>
            <p:nvPr/>
          </p:nvSpPr>
          <p:spPr bwMode="auto">
            <a:xfrm>
              <a:off x="2974107" y="4142386"/>
              <a:ext cx="128592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GB" sz="1000" b="1">
                  <a:solidFill>
                    <a:srgbClr val="000000"/>
                  </a:solidFill>
                  <a:ea typeface="ヒラギノ角ゴ Pro W3"/>
                  <a:cs typeface="ヒラギノ角ゴ Pro W3"/>
                </a:rPr>
                <a:t>mirabegron 50 mg</a:t>
              </a:r>
            </a:p>
          </p:txBody>
        </p:sp>
      </p:grpSp>
      <p:grpSp>
        <p:nvGrpSpPr>
          <p:cNvPr id="14449" name="Group 372"/>
          <p:cNvGrpSpPr>
            <a:grpSpLocks/>
          </p:cNvGrpSpPr>
          <p:nvPr/>
        </p:nvGrpSpPr>
        <p:grpSpPr bwMode="auto">
          <a:xfrm>
            <a:off x="6484938" y="4656138"/>
            <a:ext cx="1706562" cy="246062"/>
            <a:chOff x="2624132" y="4472192"/>
            <a:chExt cx="1706437" cy="246221"/>
          </a:xfrm>
        </p:grpSpPr>
        <p:grpSp>
          <p:nvGrpSpPr>
            <p:cNvPr id="14458" name="Group 373"/>
            <p:cNvGrpSpPr>
              <a:grpSpLocks/>
            </p:cNvGrpSpPr>
            <p:nvPr/>
          </p:nvGrpSpPr>
          <p:grpSpPr bwMode="auto">
            <a:xfrm>
              <a:off x="2624132" y="4551249"/>
              <a:ext cx="411480" cy="88107"/>
              <a:chOff x="2624132" y="4420997"/>
              <a:chExt cx="411480" cy="88107"/>
            </a:xfrm>
          </p:grpSpPr>
          <p:sp>
            <p:nvSpPr>
              <p:cNvPr id="376" name="Oval 375"/>
              <p:cNvSpPr/>
              <p:nvPr/>
            </p:nvSpPr>
            <p:spPr>
              <a:xfrm>
                <a:off x="2786045" y="4421366"/>
                <a:ext cx="87306" cy="87369"/>
              </a:xfrm>
              <a:prstGeom prst="ellipse">
                <a:avLst/>
              </a:prstGeom>
              <a:solidFill>
                <a:srgbClr val="A177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endParaRPr lang="en-GB">
                  <a:solidFill>
                    <a:prstClr val="white"/>
                  </a:solidFill>
                </a:endParaRPr>
              </a:p>
            </p:txBody>
          </p:sp>
          <p:cxnSp>
            <p:nvCxnSpPr>
              <p:cNvPr id="377" name="Straight Connector 376"/>
              <p:cNvCxnSpPr/>
              <p:nvPr/>
            </p:nvCxnSpPr>
            <p:spPr>
              <a:xfrm>
                <a:off x="2624132" y="4457902"/>
                <a:ext cx="411132" cy="0"/>
              </a:xfrm>
              <a:prstGeom prst="line">
                <a:avLst/>
              </a:prstGeom>
              <a:ln w="19050">
                <a:solidFill>
                  <a:srgbClr val="A17700"/>
                </a:solidFill>
              </a:ln>
              <a:effectLst/>
            </p:spPr>
            <p:style>
              <a:lnRef idx="2">
                <a:schemeClr val="accent1"/>
              </a:lnRef>
              <a:fillRef idx="0">
                <a:schemeClr val="accent1"/>
              </a:fillRef>
              <a:effectRef idx="1">
                <a:schemeClr val="accent1"/>
              </a:effectRef>
              <a:fontRef idx="minor">
                <a:schemeClr val="tx1"/>
              </a:fontRef>
            </p:style>
          </p:cxnSp>
        </p:grpSp>
        <p:sp>
          <p:nvSpPr>
            <p:cNvPr id="14459" name="Rectangle 374"/>
            <p:cNvSpPr>
              <a:spLocks noChangeArrowheads="1"/>
            </p:cNvSpPr>
            <p:nvPr/>
          </p:nvSpPr>
          <p:spPr bwMode="auto">
            <a:xfrm>
              <a:off x="2974107" y="4472192"/>
              <a:ext cx="135646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GB" sz="1000" b="1">
                  <a:solidFill>
                    <a:srgbClr val="000000"/>
                  </a:solidFill>
                  <a:ea typeface="ヒラギノ角ゴ Pro W3"/>
                  <a:cs typeface="ヒラギノ角ゴ Pro W3"/>
                </a:rPr>
                <a:t>mirabegron 100 mg</a:t>
              </a:r>
            </a:p>
          </p:txBody>
        </p:sp>
      </p:grpSp>
      <p:grpSp>
        <p:nvGrpSpPr>
          <p:cNvPr id="14450" name="Group 377"/>
          <p:cNvGrpSpPr>
            <a:grpSpLocks/>
          </p:cNvGrpSpPr>
          <p:nvPr/>
        </p:nvGrpSpPr>
        <p:grpSpPr bwMode="auto">
          <a:xfrm>
            <a:off x="6484938" y="4968875"/>
            <a:ext cx="1708150" cy="246063"/>
            <a:chOff x="2624132" y="4766874"/>
            <a:chExt cx="1706869" cy="246379"/>
          </a:xfrm>
        </p:grpSpPr>
        <p:grpSp>
          <p:nvGrpSpPr>
            <p:cNvPr id="14454" name="Group 378"/>
            <p:cNvGrpSpPr>
              <a:grpSpLocks/>
            </p:cNvGrpSpPr>
            <p:nvPr/>
          </p:nvGrpSpPr>
          <p:grpSpPr bwMode="auto">
            <a:xfrm>
              <a:off x="2624132" y="4846012"/>
              <a:ext cx="411480" cy="88107"/>
              <a:chOff x="2624132" y="4657217"/>
              <a:chExt cx="411480" cy="88107"/>
            </a:xfrm>
          </p:grpSpPr>
          <p:sp>
            <p:nvSpPr>
              <p:cNvPr id="381" name="Oval 380"/>
              <p:cNvSpPr/>
              <p:nvPr/>
            </p:nvSpPr>
            <p:spPr>
              <a:xfrm>
                <a:off x="2785935" y="4657556"/>
                <a:ext cx="87246" cy="87425"/>
              </a:xfrm>
              <a:prstGeom prst="ellipse">
                <a:avLst/>
              </a:prstGeom>
              <a:solidFill>
                <a:srgbClr val="7896C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endParaRPr lang="en-GB">
                  <a:solidFill>
                    <a:prstClr val="white"/>
                  </a:solidFill>
                </a:endParaRPr>
              </a:p>
            </p:txBody>
          </p:sp>
          <p:cxnSp>
            <p:nvCxnSpPr>
              <p:cNvPr id="382" name="Straight Connector 381"/>
              <p:cNvCxnSpPr/>
              <p:nvPr/>
            </p:nvCxnSpPr>
            <p:spPr>
              <a:xfrm>
                <a:off x="2624132" y="4702064"/>
                <a:ext cx="410853" cy="0"/>
              </a:xfrm>
              <a:prstGeom prst="line">
                <a:avLst/>
              </a:prstGeom>
              <a:ln w="19050">
                <a:solidFill>
                  <a:srgbClr val="7896C8"/>
                </a:solidFill>
              </a:ln>
              <a:effectLst/>
            </p:spPr>
            <p:style>
              <a:lnRef idx="2">
                <a:schemeClr val="accent1"/>
              </a:lnRef>
              <a:fillRef idx="0">
                <a:schemeClr val="accent1"/>
              </a:fillRef>
              <a:effectRef idx="1">
                <a:schemeClr val="accent1"/>
              </a:effectRef>
              <a:fontRef idx="minor">
                <a:schemeClr val="tx1"/>
              </a:fontRef>
            </p:style>
          </p:cxnSp>
        </p:grpSp>
        <p:sp>
          <p:nvSpPr>
            <p:cNvPr id="14455" name="Rectangle 379"/>
            <p:cNvSpPr>
              <a:spLocks noChangeArrowheads="1"/>
            </p:cNvSpPr>
            <p:nvPr/>
          </p:nvSpPr>
          <p:spPr bwMode="auto">
            <a:xfrm>
              <a:off x="2887199" y="4766874"/>
              <a:ext cx="1443802" cy="246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GB" sz="1000" b="1">
                  <a:solidFill>
                    <a:srgbClr val="000000"/>
                  </a:solidFill>
                  <a:ea typeface="ヒラギノ角ゴ Pro W3"/>
                  <a:cs typeface="ヒラギノ角ゴ Pro W3"/>
                </a:rPr>
                <a:t>tolterodine ER 4 mg</a:t>
              </a:r>
            </a:p>
          </p:txBody>
        </p:sp>
      </p:grpSp>
      <p:sp>
        <p:nvSpPr>
          <p:cNvPr id="173" name="Rectangle 172"/>
          <p:cNvSpPr/>
          <p:nvPr/>
        </p:nvSpPr>
        <p:spPr>
          <a:xfrm>
            <a:off x="6429375" y="4357688"/>
            <a:ext cx="1785938" cy="85725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defRPr/>
            </a:pPr>
            <a:endParaRPr lang="en-US">
              <a:solidFill>
                <a:prstClr val="white"/>
              </a:solidFill>
            </a:endParaRPr>
          </a:p>
        </p:txBody>
      </p:sp>
      <p:sp>
        <p:nvSpPr>
          <p:cNvPr id="14452" name="Rectangle 2"/>
          <p:cNvSpPr>
            <a:spLocks noChangeArrowheads="1"/>
          </p:cNvSpPr>
          <p:nvPr/>
        </p:nvSpPr>
        <p:spPr bwMode="auto">
          <a:xfrm>
            <a:off x="358775" y="1258888"/>
            <a:ext cx="73818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b="1">
                <a:solidFill>
                  <a:srgbClr val="000000"/>
                </a:solidFill>
                <a:latin typeface="Rockwell" pitchFamily="18" charset="0"/>
                <a:ea typeface="ヒラギノ角ゴ Pro W3"/>
                <a:cs typeface="ヒラギノ角ゴ Pro W3"/>
              </a:rPr>
              <a:t>Based on Repeated Measures FAS‑I (Incontinence)</a:t>
            </a:r>
            <a:endParaRPr lang="en-GB" sz="1400">
              <a:solidFill>
                <a:srgbClr val="000000"/>
              </a:solidFill>
              <a:ea typeface="ヒラギノ角ゴ Pro W3"/>
              <a:cs typeface="ヒラギノ角ゴ Pro W3"/>
            </a:endParaRPr>
          </a:p>
        </p:txBody>
      </p:sp>
      <p:sp>
        <p:nvSpPr>
          <p:cNvPr id="14453" name="TextBox 38"/>
          <p:cNvSpPr txBox="1">
            <a:spLocks noChangeArrowheads="1"/>
          </p:cNvSpPr>
          <p:nvPr/>
        </p:nvSpPr>
        <p:spPr bwMode="auto">
          <a:xfrm>
            <a:off x="4567238" y="6596063"/>
            <a:ext cx="53848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algn="l"/>
            <a:r>
              <a:rPr lang="en-GB" sz="1100">
                <a:solidFill>
                  <a:schemeClr val="tx1"/>
                </a:solidFill>
              </a:rPr>
              <a:t>Chapple CR et al  </a:t>
            </a:r>
            <a:r>
              <a:rPr lang="nl-NL" sz="1100">
                <a:solidFill>
                  <a:schemeClr val="tx1"/>
                </a:solidFill>
              </a:rPr>
              <a:t>Eur Urol 2013 Feb;63(2):296-305</a:t>
            </a:r>
            <a:endParaRPr lang="en-GB" sz="1100">
              <a:solidFill>
                <a:schemeClr val="tx1"/>
              </a:solidFill>
            </a:endParaRPr>
          </a:p>
        </p:txBody>
      </p:sp>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idx="4294967295"/>
          </p:nvPr>
        </p:nvSpPr>
        <p:spPr>
          <a:xfrm>
            <a:off x="541338" y="285750"/>
            <a:ext cx="8062912" cy="757238"/>
          </a:xfrm>
        </p:spPr>
        <p:txBody>
          <a:bodyPr/>
          <a:lstStyle/>
          <a:p>
            <a:r>
              <a:rPr lang="en-US" smtClean="0">
                <a:ea typeface="ヒラギノ角ゴ Pro W3"/>
                <a:cs typeface="ヒラギノ角ゴ Pro W3"/>
              </a:rPr>
              <a:t>Common (≥ 2% of Patients in any Treatment Group) Treatment Emergent Adverse Events</a:t>
            </a:r>
            <a:endParaRPr lang="en-US" sz="2000" smtClean="0">
              <a:ea typeface="ヒラギノ角ゴ Pro W3"/>
              <a:cs typeface="ヒラギノ角ゴ Pro W3"/>
            </a:endParaRPr>
          </a:p>
        </p:txBody>
      </p:sp>
      <p:graphicFrame>
        <p:nvGraphicFramePr>
          <p:cNvPr id="1442819" name="Group 3"/>
          <p:cNvGraphicFramePr>
            <a:graphicFrameLocks noGrp="1"/>
          </p:cNvGraphicFramePr>
          <p:nvPr>
            <p:ph idx="4294967295"/>
          </p:nvPr>
        </p:nvGraphicFramePr>
        <p:xfrm>
          <a:off x="347663" y="1597025"/>
          <a:ext cx="8472487" cy="4754592"/>
        </p:xfrm>
        <a:graphic>
          <a:graphicData uri="http://schemas.openxmlformats.org/drawingml/2006/table">
            <a:tbl>
              <a:tblPr/>
              <a:tblGrid>
                <a:gridCol w="4267500"/>
                <a:gridCol w="1233733"/>
                <a:gridCol w="1298085"/>
                <a:gridCol w="1673169"/>
              </a:tblGrid>
              <a:tr h="274300">
                <a:tc rowSpan="2">
                  <a:txBody>
                    <a:bodyPr/>
                    <a:lstStyle/>
                    <a:p>
                      <a:pPr marL="0" marR="0" lvl="0" indent="0" algn="l" defTabSz="914400" rtl="0" eaLnBrk="1" fontAlgn="base" latinLnBrk="0" hangingPunct="1">
                        <a:lnSpc>
                          <a:spcPct val="100000"/>
                        </a:lnSpc>
                        <a:spcBef>
                          <a:spcPct val="0"/>
                        </a:spcBef>
                        <a:spcAft>
                          <a:spcPct val="0"/>
                        </a:spcAft>
                        <a:buClr>
                          <a:schemeClr val="tx2"/>
                        </a:buClr>
                        <a:buSzTx/>
                        <a:buFont typeface="Wingdings" pitchFamily="2" charset="2"/>
                        <a:buNone/>
                        <a:tabLst>
                          <a:tab pos="174625" algn="l"/>
                        </a:tabLst>
                      </a:pPr>
                      <a:r>
                        <a:rPr kumimoji="0" lang="en-US" sz="1200" b="0" i="0" u="none" strike="noStrike" cap="none" normalizeH="0" baseline="0" dirty="0" err="1" smtClean="0">
                          <a:ln>
                            <a:noFill/>
                          </a:ln>
                          <a:solidFill>
                            <a:schemeClr val="tx1"/>
                          </a:solidFill>
                          <a:effectLst/>
                          <a:latin typeface="Trebuchet MS" pitchFamily="34" charset="0"/>
                          <a:ea typeface="MS Mincho" pitchFamily="49" charset="-128"/>
                          <a:cs typeface="Arial" charset="0"/>
                        </a:rPr>
                        <a:t>MedDRA</a:t>
                      </a: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 (v9.1) Preferred Term</a:t>
                      </a:r>
                    </a:p>
                  </a:txBody>
                  <a:tcPr marT="45711" marB="45711" anchor="b"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solidFill>
                      <a:srgbClr val="F5EC5A"/>
                    </a:solidFill>
                  </a:tcPr>
                </a:tc>
                <a:tc gridSpan="2">
                  <a:txBody>
                    <a:bodyPr/>
                    <a:lstStyle/>
                    <a:p>
                      <a:pPr marL="263525" marR="0" lvl="0" indent="-263525" algn="ctr" defTabSz="914400" rtl="0" eaLnBrk="1" fontAlgn="base" latinLnBrk="0" hangingPunct="1">
                        <a:lnSpc>
                          <a:spcPct val="100000"/>
                        </a:lnSpc>
                        <a:spcBef>
                          <a:spcPct val="0"/>
                        </a:spcBef>
                        <a:spcAft>
                          <a:spcPct val="0"/>
                        </a:spcAft>
                        <a:buClr>
                          <a:schemeClr val="tx2"/>
                        </a:buClr>
                        <a:buSzTx/>
                        <a:buFont typeface="Wingdings" pitchFamily="2" charset="2"/>
                        <a:buNone/>
                        <a:tabLst/>
                      </a:pPr>
                      <a:r>
                        <a:rPr kumimoji="0" lang="en-US" sz="1200" b="0" i="0" u="none" strike="noStrike" cap="none" normalizeH="0" baseline="0" dirty="0" err="1" smtClean="0">
                          <a:ln>
                            <a:noFill/>
                          </a:ln>
                          <a:solidFill>
                            <a:schemeClr val="tx1"/>
                          </a:solidFill>
                          <a:effectLst/>
                          <a:latin typeface="Trebuchet MS" pitchFamily="34" charset="0"/>
                          <a:ea typeface="MS Mincho" pitchFamily="49" charset="-128"/>
                          <a:cs typeface="Arial" charset="0"/>
                        </a:rPr>
                        <a:t>mirabegron</a:t>
                      </a:r>
                      <a:endPar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endParaRPr>
                    </a:p>
                  </a:txBody>
                  <a:tcPr marT="45711" marB="45711"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5EC5A"/>
                    </a:solidFill>
                  </a:tcPr>
                </a:tc>
                <a:tc hMerge="1">
                  <a:txBody>
                    <a:bodyPr/>
                    <a:lstStyle/>
                    <a:p>
                      <a:endParaRPr lang="en-US"/>
                    </a:p>
                  </a:txBody>
                  <a:tcPr/>
                </a:tc>
                <a:tc rowSpan="2">
                  <a:txBody>
                    <a:bodyPr/>
                    <a:lstStyle/>
                    <a:p>
                      <a:pPr marL="263525" marR="0" lvl="0" indent="-263525" algn="ctr" defTabSz="914400" rtl="0" eaLnBrk="1" fontAlgn="base" latinLnBrk="0" hangingPunct="1">
                        <a:lnSpc>
                          <a:spcPct val="100000"/>
                        </a:lnSpc>
                        <a:spcBef>
                          <a:spcPct val="0"/>
                        </a:spcBef>
                        <a:spcAft>
                          <a:spcPct val="0"/>
                        </a:spcAft>
                        <a:buClr>
                          <a:schemeClr val="tx2"/>
                        </a:buClr>
                        <a:buSzTx/>
                        <a:buFont typeface="Wingdings" pitchFamily="2" charset="2"/>
                        <a:buNone/>
                        <a:tabLst/>
                      </a:pPr>
                      <a:r>
                        <a:rPr kumimoji="0" lang="de-DE"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tolterodine</a:t>
                      </a:r>
                    </a:p>
                    <a:p>
                      <a:pPr marL="263525" marR="0" lvl="0" indent="-263525" algn="ctr" defTabSz="914400" rtl="0" eaLnBrk="1" fontAlgn="base" latinLnBrk="0" hangingPunct="1">
                        <a:lnSpc>
                          <a:spcPct val="100000"/>
                        </a:lnSpc>
                        <a:spcBef>
                          <a:spcPct val="0"/>
                        </a:spcBef>
                        <a:spcAft>
                          <a:spcPct val="0"/>
                        </a:spcAft>
                        <a:buClr>
                          <a:schemeClr val="tx2"/>
                        </a:buClr>
                        <a:buSzTx/>
                        <a:buFont typeface="Wingdings" pitchFamily="2" charset="2"/>
                        <a:buNone/>
                        <a:tabLst/>
                      </a:pPr>
                      <a:r>
                        <a:rPr kumimoji="0" lang="de-DE"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ER 4 mg</a:t>
                      </a:r>
                      <a:endPar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endParaRPr>
                    </a:p>
                    <a:p>
                      <a:pPr marL="263525" marR="0" lvl="0" indent="-263525" algn="ctr" defTabSz="914400" rtl="0" eaLnBrk="1" fontAlgn="base" latinLnBrk="0" hangingPunct="1">
                        <a:lnSpc>
                          <a:spcPct val="100000"/>
                        </a:lnSpc>
                        <a:spcBef>
                          <a:spcPct val="0"/>
                        </a:spcBef>
                        <a:spcAft>
                          <a:spcPct val="0"/>
                        </a:spcAft>
                        <a:buClr>
                          <a:schemeClr val="tx2"/>
                        </a:buClr>
                        <a:buSzTx/>
                        <a:buFont typeface="Wingdings" pitchFamily="2" charset="2"/>
                        <a:buNone/>
                        <a:tabLst/>
                      </a:pPr>
                      <a:r>
                        <a:rPr kumimoji="0" lang="de-DE"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(n=812)</a:t>
                      </a:r>
                      <a:endPar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endParaRPr>
                    </a:p>
                    <a:p>
                      <a:pPr marL="263525" marR="0" lvl="0" indent="-263525" algn="ctr" defTabSz="914400" rtl="0" eaLnBrk="1" fontAlgn="base" latinLnBrk="0" hangingPunct="1">
                        <a:lnSpc>
                          <a:spcPct val="100000"/>
                        </a:lnSpc>
                        <a:spcBef>
                          <a:spcPct val="0"/>
                        </a:spcBef>
                        <a:spcAft>
                          <a:spcPct val="0"/>
                        </a:spcAft>
                        <a:buClr>
                          <a:schemeClr val="tx2"/>
                        </a:buClr>
                        <a:buSzTx/>
                        <a:buFont typeface="Wingdings" pitchFamily="2" charset="2"/>
                        <a:buNone/>
                        <a:tabLst/>
                      </a:pPr>
                      <a:r>
                        <a:rPr kumimoji="0" lang="de-DE"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n (%)</a:t>
                      </a:r>
                    </a:p>
                  </a:txBody>
                  <a:tcPr marT="45711" marB="45711" anchor="ctr"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solidFill>
                      <a:srgbClr val="F5EC5A"/>
                    </a:solidFill>
                  </a:tcPr>
                </a:tc>
              </a:tr>
              <a:tr h="640058">
                <a:tc vMerge="1">
                  <a:txBody>
                    <a:bodyPr/>
                    <a:lstStyle/>
                    <a:p>
                      <a:endParaRPr lang="en-US"/>
                    </a:p>
                  </a:txBody>
                  <a:tcPr/>
                </a:tc>
                <a:tc>
                  <a:txBody>
                    <a:bodyPr/>
                    <a:lstStyle/>
                    <a:p>
                      <a:pPr marL="263525" marR="0" lvl="0" indent="-263525" algn="ctr" defTabSz="914400" rtl="0" eaLnBrk="1" fontAlgn="base" latinLnBrk="0" hangingPunct="1">
                        <a:lnSpc>
                          <a:spcPct val="100000"/>
                        </a:lnSpc>
                        <a:spcBef>
                          <a:spcPct val="0"/>
                        </a:spcBef>
                        <a:spcAft>
                          <a:spcPct val="0"/>
                        </a:spcAft>
                        <a:buClr>
                          <a:schemeClr val="tx2"/>
                        </a:buClr>
                        <a:buSzTx/>
                        <a:buFont typeface="Wingdings" pitchFamily="2" charset="2"/>
                        <a:buNone/>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50 mg</a:t>
                      </a:r>
                    </a:p>
                    <a:p>
                      <a:pPr marL="263525" marR="0" lvl="0" indent="-263525" algn="ctr" defTabSz="914400" rtl="0" eaLnBrk="1" fontAlgn="base" latinLnBrk="0" hangingPunct="1">
                        <a:lnSpc>
                          <a:spcPct val="100000"/>
                        </a:lnSpc>
                        <a:spcBef>
                          <a:spcPct val="0"/>
                        </a:spcBef>
                        <a:spcAft>
                          <a:spcPct val="0"/>
                        </a:spcAft>
                        <a:buClr>
                          <a:schemeClr val="tx2"/>
                        </a:buClr>
                        <a:buSzTx/>
                        <a:buFont typeface="Wingdings" pitchFamily="2" charset="2"/>
                        <a:buNone/>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(n=812)</a:t>
                      </a:r>
                    </a:p>
                    <a:p>
                      <a:pPr marL="263525" marR="0" lvl="0" indent="-263525" algn="ctr" defTabSz="914400" rtl="0" eaLnBrk="1" fontAlgn="base" latinLnBrk="0" hangingPunct="1">
                        <a:lnSpc>
                          <a:spcPct val="100000"/>
                        </a:lnSpc>
                        <a:spcBef>
                          <a:spcPct val="0"/>
                        </a:spcBef>
                        <a:spcAft>
                          <a:spcPct val="0"/>
                        </a:spcAft>
                        <a:buClr>
                          <a:schemeClr val="tx2"/>
                        </a:buClr>
                        <a:buSzTx/>
                        <a:buFont typeface="Wingdings" pitchFamily="2" charset="2"/>
                        <a:buNone/>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n (%)</a:t>
                      </a:r>
                    </a:p>
                  </a:txBody>
                  <a:tcPr marT="45711" marB="45711"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solidFill>
                      <a:srgbClr val="F5EC5A"/>
                    </a:solidFill>
                  </a:tcPr>
                </a:tc>
                <a:tc>
                  <a:txBody>
                    <a:bodyPr/>
                    <a:lstStyle/>
                    <a:p>
                      <a:pPr marL="263525" marR="0" lvl="0" indent="-263525" algn="ctr" defTabSz="914400" rtl="0" eaLnBrk="1" fontAlgn="base" latinLnBrk="0" hangingPunct="1">
                        <a:lnSpc>
                          <a:spcPct val="100000"/>
                        </a:lnSpc>
                        <a:spcBef>
                          <a:spcPct val="0"/>
                        </a:spcBef>
                        <a:spcAft>
                          <a:spcPct val="0"/>
                        </a:spcAft>
                        <a:buClr>
                          <a:schemeClr val="tx2"/>
                        </a:buClr>
                        <a:buSzTx/>
                        <a:buFont typeface="Wingdings" pitchFamily="2" charset="2"/>
                        <a:buNone/>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100 mg</a:t>
                      </a:r>
                    </a:p>
                    <a:p>
                      <a:pPr marL="263525" marR="0" lvl="0" indent="-263525" algn="ctr" defTabSz="914400" rtl="0" eaLnBrk="1" fontAlgn="base" latinLnBrk="0" hangingPunct="1">
                        <a:lnSpc>
                          <a:spcPct val="100000"/>
                        </a:lnSpc>
                        <a:spcBef>
                          <a:spcPct val="0"/>
                        </a:spcBef>
                        <a:spcAft>
                          <a:spcPct val="0"/>
                        </a:spcAft>
                        <a:buClr>
                          <a:schemeClr val="tx2"/>
                        </a:buClr>
                        <a:buSzTx/>
                        <a:buFont typeface="Wingdings" pitchFamily="2" charset="2"/>
                        <a:buNone/>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(n=820)</a:t>
                      </a:r>
                    </a:p>
                    <a:p>
                      <a:pPr marL="263525" marR="0" lvl="0" indent="-263525" algn="ctr" defTabSz="914400" rtl="0" eaLnBrk="1" fontAlgn="base" latinLnBrk="0" hangingPunct="1">
                        <a:lnSpc>
                          <a:spcPct val="100000"/>
                        </a:lnSpc>
                        <a:spcBef>
                          <a:spcPct val="0"/>
                        </a:spcBef>
                        <a:spcAft>
                          <a:spcPct val="0"/>
                        </a:spcAft>
                        <a:buClr>
                          <a:schemeClr val="tx2"/>
                        </a:buClr>
                        <a:buSzTx/>
                        <a:buFont typeface="Wingdings" pitchFamily="2" charset="2"/>
                        <a:buNone/>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n (%)</a:t>
                      </a:r>
                    </a:p>
                  </a:txBody>
                  <a:tcPr marT="45711" marB="45711"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solidFill>
                      <a:srgbClr val="F5EC5A"/>
                    </a:solidFill>
                  </a:tcPr>
                </a:tc>
                <a:tc vMerge="1">
                  <a:txBody>
                    <a:bodyPr/>
                    <a:lstStyle/>
                    <a:p>
                      <a:endParaRPr lang="en-US"/>
                    </a:p>
                  </a:txBody>
                  <a:tcPr/>
                </a:tc>
              </a:tr>
              <a:tr h="274300">
                <a:tc>
                  <a:txBody>
                    <a:bodyPr/>
                    <a:lstStyle/>
                    <a:p>
                      <a:pPr marL="0" marR="0" lvl="0" indent="0" algn="l" defTabSz="914400" rtl="0" eaLnBrk="1" fontAlgn="base" latinLnBrk="0" hangingPunct="1">
                        <a:lnSpc>
                          <a:spcPct val="100000"/>
                        </a:lnSpc>
                        <a:spcBef>
                          <a:spcPct val="0"/>
                        </a:spcBef>
                        <a:spcAft>
                          <a:spcPct val="0"/>
                        </a:spcAft>
                        <a:buClr>
                          <a:schemeClr val="tx2"/>
                        </a:buClr>
                        <a:buSzTx/>
                        <a:buFont typeface="Wingdings" pitchFamily="2" charset="2"/>
                        <a:buNone/>
                        <a:tabLst>
                          <a:tab pos="174625" algn="l"/>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Hypertension </a:t>
                      </a:r>
                    </a:p>
                  </a:txBody>
                  <a:tcPr marT="45711" marB="45711" anchor="b"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263525" marR="0" lvl="0" indent="-263525" algn="ctr" defTabSz="914400" rtl="0" eaLnBrk="1" fontAlgn="base" latinLnBrk="0" hangingPunct="1">
                        <a:lnSpc>
                          <a:spcPct val="100000"/>
                        </a:lnSpc>
                        <a:spcBef>
                          <a:spcPct val="0"/>
                        </a:spcBef>
                        <a:spcAft>
                          <a:spcPct val="0"/>
                        </a:spcAft>
                        <a:buClr>
                          <a:schemeClr val="tx2"/>
                        </a:buClr>
                        <a:buSzTx/>
                        <a:buFont typeface="Wingdings" pitchFamily="2" charset="2"/>
                        <a:buNone/>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75 (9.2%) </a:t>
                      </a:r>
                    </a:p>
                  </a:txBody>
                  <a:tcPr marT="45711" marB="45711"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263525" marR="0" lvl="0" indent="-263525" algn="ctr" defTabSz="914400" rtl="0" eaLnBrk="1" fontAlgn="base" latinLnBrk="0" hangingPunct="1">
                        <a:lnSpc>
                          <a:spcPct val="100000"/>
                        </a:lnSpc>
                        <a:spcBef>
                          <a:spcPct val="0"/>
                        </a:spcBef>
                        <a:spcAft>
                          <a:spcPct val="0"/>
                        </a:spcAft>
                        <a:buClr>
                          <a:schemeClr val="tx2"/>
                        </a:buClr>
                        <a:buSzTx/>
                        <a:buFont typeface="Wingdings" pitchFamily="2" charset="2"/>
                        <a:buNone/>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80 (9.8%)</a:t>
                      </a:r>
                    </a:p>
                  </a:txBody>
                  <a:tcPr marT="45711" marB="45711"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263525" marR="0" lvl="0" indent="-263525" algn="ctr" defTabSz="914400" rtl="0" eaLnBrk="1" fontAlgn="base" latinLnBrk="0" hangingPunct="1">
                        <a:lnSpc>
                          <a:spcPct val="100000"/>
                        </a:lnSpc>
                        <a:spcBef>
                          <a:spcPct val="0"/>
                        </a:spcBef>
                        <a:spcAft>
                          <a:spcPct val="0"/>
                        </a:spcAft>
                        <a:buClr>
                          <a:schemeClr val="tx2"/>
                        </a:buClr>
                        <a:buSzTx/>
                        <a:buFont typeface="Wingdings" pitchFamily="2" charset="2"/>
                        <a:buNone/>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78 (9.6%)</a:t>
                      </a:r>
                    </a:p>
                  </a:txBody>
                  <a:tcPr marT="45711" marB="45711"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r>
              <a:tr h="274300">
                <a:tc>
                  <a:txBody>
                    <a:bodyPr/>
                    <a:lstStyle/>
                    <a:p>
                      <a:pPr marL="0" marR="0" lvl="0" indent="0" algn="l" defTabSz="914400" rtl="0" eaLnBrk="1" fontAlgn="base" latinLnBrk="0" hangingPunct="1">
                        <a:lnSpc>
                          <a:spcPct val="100000"/>
                        </a:lnSpc>
                        <a:spcBef>
                          <a:spcPct val="0"/>
                        </a:spcBef>
                        <a:spcAft>
                          <a:spcPct val="0"/>
                        </a:spcAft>
                        <a:buClr>
                          <a:schemeClr val="tx2"/>
                        </a:buClr>
                        <a:buSzTx/>
                        <a:buFont typeface="Wingdings" pitchFamily="2" charset="2"/>
                        <a:buNone/>
                        <a:tabLst>
                          <a:tab pos="174625" algn="l"/>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Urinary tract infection </a:t>
                      </a:r>
                    </a:p>
                  </a:txBody>
                  <a:tcPr marT="45711" marB="45711" anchor="b"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263525" marR="0" lvl="0" indent="-263525" algn="ctr" defTabSz="914400" rtl="0" eaLnBrk="1" fontAlgn="base" latinLnBrk="0" hangingPunct="1">
                        <a:lnSpc>
                          <a:spcPct val="100000"/>
                        </a:lnSpc>
                        <a:spcBef>
                          <a:spcPct val="0"/>
                        </a:spcBef>
                        <a:spcAft>
                          <a:spcPct val="0"/>
                        </a:spcAft>
                        <a:buClr>
                          <a:schemeClr val="tx2"/>
                        </a:buClr>
                        <a:buSzTx/>
                        <a:buFont typeface="Wingdings" pitchFamily="2" charset="2"/>
                        <a:buNone/>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48 (5.9%) </a:t>
                      </a:r>
                    </a:p>
                  </a:txBody>
                  <a:tcPr marT="45711" marB="45711"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263525" marR="0" lvl="0" indent="-263525" algn="ctr" defTabSz="914400" rtl="0" eaLnBrk="1" fontAlgn="base" latinLnBrk="0" hangingPunct="1">
                        <a:lnSpc>
                          <a:spcPct val="100000"/>
                        </a:lnSpc>
                        <a:spcBef>
                          <a:spcPct val="0"/>
                        </a:spcBef>
                        <a:spcAft>
                          <a:spcPct val="0"/>
                        </a:spcAft>
                        <a:buClr>
                          <a:schemeClr val="tx2"/>
                        </a:buClr>
                        <a:buSzTx/>
                        <a:buFont typeface="Wingdings" pitchFamily="2" charset="2"/>
                        <a:buNone/>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45 (5.5%)</a:t>
                      </a:r>
                    </a:p>
                  </a:txBody>
                  <a:tcPr marT="45711" marB="45711"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263525" marR="0" lvl="0" indent="-263525" algn="ctr" defTabSz="914400" rtl="0" eaLnBrk="1" fontAlgn="base" latinLnBrk="0" hangingPunct="1">
                        <a:lnSpc>
                          <a:spcPct val="100000"/>
                        </a:lnSpc>
                        <a:spcBef>
                          <a:spcPct val="0"/>
                        </a:spcBef>
                        <a:spcAft>
                          <a:spcPct val="0"/>
                        </a:spcAft>
                        <a:buClr>
                          <a:schemeClr val="tx2"/>
                        </a:buClr>
                        <a:buSzTx/>
                        <a:buFont typeface="Wingdings" pitchFamily="2" charset="2"/>
                        <a:buNone/>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52 (6.4%)</a:t>
                      </a:r>
                    </a:p>
                  </a:txBody>
                  <a:tcPr marT="45711" marB="45711"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r>
              <a:tr h="274300">
                <a:tc>
                  <a:txBody>
                    <a:bodyPr/>
                    <a:lstStyle/>
                    <a:p>
                      <a:pPr marL="0" marR="0" lvl="0" indent="0" algn="l" defTabSz="914400" rtl="0" eaLnBrk="1" fontAlgn="base" latinLnBrk="0" hangingPunct="1">
                        <a:lnSpc>
                          <a:spcPct val="100000"/>
                        </a:lnSpc>
                        <a:spcBef>
                          <a:spcPct val="0"/>
                        </a:spcBef>
                        <a:spcAft>
                          <a:spcPct val="0"/>
                        </a:spcAft>
                        <a:buClr>
                          <a:schemeClr val="tx2"/>
                        </a:buClr>
                        <a:buSzTx/>
                        <a:buFont typeface="Wingdings" pitchFamily="2" charset="2"/>
                        <a:buNone/>
                        <a:tabLst>
                          <a:tab pos="174625" algn="l"/>
                        </a:tabLst>
                      </a:pPr>
                      <a:r>
                        <a:rPr kumimoji="0" lang="en-US" sz="1200" b="0" i="0" u="none" strike="noStrike" cap="none" normalizeH="0" baseline="0" dirty="0" err="1" smtClean="0">
                          <a:ln>
                            <a:noFill/>
                          </a:ln>
                          <a:solidFill>
                            <a:schemeClr val="tx1"/>
                          </a:solidFill>
                          <a:effectLst/>
                          <a:latin typeface="Trebuchet MS" pitchFamily="34" charset="0"/>
                          <a:ea typeface="MS Mincho" pitchFamily="49" charset="-128"/>
                          <a:cs typeface="Arial" charset="0"/>
                        </a:rPr>
                        <a:t>Nasopharyngitis</a:t>
                      </a: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 </a:t>
                      </a:r>
                    </a:p>
                  </a:txBody>
                  <a:tcPr marT="45711" marB="45711" anchor="b"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263525" marR="0" lvl="0" indent="-263525" algn="ctr" defTabSz="914400" rtl="0" eaLnBrk="1" fontAlgn="base" latinLnBrk="0" hangingPunct="1">
                        <a:lnSpc>
                          <a:spcPct val="100000"/>
                        </a:lnSpc>
                        <a:spcBef>
                          <a:spcPct val="0"/>
                        </a:spcBef>
                        <a:spcAft>
                          <a:spcPct val="0"/>
                        </a:spcAft>
                        <a:buClr>
                          <a:schemeClr val="tx2"/>
                        </a:buClr>
                        <a:buSzTx/>
                        <a:buFont typeface="Wingdings" pitchFamily="2" charset="2"/>
                        <a:buNone/>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32 (3.9%) </a:t>
                      </a:r>
                    </a:p>
                  </a:txBody>
                  <a:tcPr marT="45711" marB="45711"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263525" marR="0" lvl="0" indent="-263525" algn="ctr" defTabSz="914400" rtl="0" eaLnBrk="1" fontAlgn="base" latinLnBrk="0" hangingPunct="1">
                        <a:lnSpc>
                          <a:spcPct val="100000"/>
                        </a:lnSpc>
                        <a:spcBef>
                          <a:spcPct val="0"/>
                        </a:spcBef>
                        <a:spcAft>
                          <a:spcPct val="0"/>
                        </a:spcAft>
                        <a:buClr>
                          <a:schemeClr val="tx2"/>
                        </a:buClr>
                        <a:buSzTx/>
                        <a:buFont typeface="Wingdings" pitchFamily="2" charset="2"/>
                        <a:buNone/>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35 (4.3%)</a:t>
                      </a:r>
                    </a:p>
                  </a:txBody>
                  <a:tcPr marT="45711" marB="45711"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263525" marR="0" lvl="0" indent="-263525" algn="ctr" defTabSz="914400" rtl="0" eaLnBrk="1" fontAlgn="base" latinLnBrk="0" hangingPunct="1">
                        <a:lnSpc>
                          <a:spcPct val="100000"/>
                        </a:lnSpc>
                        <a:spcBef>
                          <a:spcPct val="0"/>
                        </a:spcBef>
                        <a:spcAft>
                          <a:spcPct val="0"/>
                        </a:spcAft>
                        <a:buClr>
                          <a:schemeClr val="tx2"/>
                        </a:buClr>
                        <a:buSzTx/>
                        <a:buFont typeface="Wingdings" pitchFamily="2" charset="2"/>
                        <a:buNone/>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25 (3.1%)</a:t>
                      </a:r>
                    </a:p>
                  </a:txBody>
                  <a:tcPr marT="45711" marB="45711"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r>
              <a:tr h="274300">
                <a:tc>
                  <a:txBody>
                    <a:bodyPr/>
                    <a:lstStyle/>
                    <a:p>
                      <a:pPr marL="0" marR="0" lvl="0" indent="0" algn="l" defTabSz="914400" rtl="0" eaLnBrk="1" fontAlgn="base" latinLnBrk="0" hangingPunct="1">
                        <a:lnSpc>
                          <a:spcPct val="100000"/>
                        </a:lnSpc>
                        <a:spcBef>
                          <a:spcPct val="0"/>
                        </a:spcBef>
                        <a:spcAft>
                          <a:spcPct val="0"/>
                        </a:spcAft>
                        <a:buClr>
                          <a:schemeClr val="tx2"/>
                        </a:buClr>
                        <a:buSzTx/>
                        <a:buFont typeface="Wingdings" pitchFamily="2" charset="2"/>
                        <a:buNone/>
                        <a:tabLst>
                          <a:tab pos="174625" algn="l"/>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Headache </a:t>
                      </a:r>
                    </a:p>
                  </a:txBody>
                  <a:tcPr marT="45711" marB="45711" anchor="b"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263525" marR="0" lvl="0" indent="-263525" algn="ctr" defTabSz="914400" rtl="0" eaLnBrk="1" fontAlgn="base" latinLnBrk="0" hangingPunct="1">
                        <a:lnSpc>
                          <a:spcPct val="100000"/>
                        </a:lnSpc>
                        <a:spcBef>
                          <a:spcPct val="0"/>
                        </a:spcBef>
                        <a:spcAft>
                          <a:spcPct val="0"/>
                        </a:spcAft>
                        <a:buClr>
                          <a:schemeClr val="tx2"/>
                        </a:buClr>
                        <a:buSzTx/>
                        <a:buFont typeface="Wingdings" pitchFamily="2" charset="2"/>
                        <a:buNone/>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33 (4.1%) </a:t>
                      </a:r>
                    </a:p>
                  </a:txBody>
                  <a:tcPr marT="45711" marB="45711"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263525" marR="0" lvl="0" indent="-263525" algn="ctr" defTabSz="914400" rtl="0" eaLnBrk="1" fontAlgn="base" latinLnBrk="0" hangingPunct="1">
                        <a:lnSpc>
                          <a:spcPct val="100000"/>
                        </a:lnSpc>
                        <a:spcBef>
                          <a:spcPct val="0"/>
                        </a:spcBef>
                        <a:spcAft>
                          <a:spcPct val="0"/>
                        </a:spcAft>
                        <a:buClr>
                          <a:schemeClr val="tx2"/>
                        </a:buClr>
                        <a:buSzTx/>
                        <a:buFont typeface="Wingdings" pitchFamily="2" charset="2"/>
                        <a:buNone/>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26 (3.2%)</a:t>
                      </a:r>
                    </a:p>
                  </a:txBody>
                  <a:tcPr marT="45711" marB="45711"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263525" marR="0" lvl="0" indent="-263525" algn="ctr" defTabSz="914400" rtl="0" eaLnBrk="1" fontAlgn="base" latinLnBrk="0" hangingPunct="1">
                        <a:lnSpc>
                          <a:spcPct val="100000"/>
                        </a:lnSpc>
                        <a:spcBef>
                          <a:spcPct val="0"/>
                        </a:spcBef>
                        <a:spcAft>
                          <a:spcPct val="0"/>
                        </a:spcAft>
                        <a:buClr>
                          <a:schemeClr val="tx2"/>
                        </a:buClr>
                        <a:buSzTx/>
                        <a:buFont typeface="Wingdings" pitchFamily="2" charset="2"/>
                        <a:buNone/>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20 (2.5%)</a:t>
                      </a:r>
                    </a:p>
                  </a:txBody>
                  <a:tcPr marT="45711" marB="45711"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r>
              <a:tr h="274300">
                <a:tc>
                  <a:txBody>
                    <a:bodyPr/>
                    <a:lstStyle/>
                    <a:p>
                      <a:pPr marL="0" marR="0" lvl="0" indent="0" algn="l" defTabSz="914400" rtl="0" eaLnBrk="1" fontAlgn="base" latinLnBrk="0" hangingPunct="1">
                        <a:lnSpc>
                          <a:spcPct val="100000"/>
                        </a:lnSpc>
                        <a:spcBef>
                          <a:spcPct val="0"/>
                        </a:spcBef>
                        <a:spcAft>
                          <a:spcPct val="0"/>
                        </a:spcAft>
                        <a:buClr>
                          <a:schemeClr val="tx2"/>
                        </a:buClr>
                        <a:buSzTx/>
                        <a:buFont typeface="Wingdings" pitchFamily="2" charset="2"/>
                        <a:buNone/>
                        <a:tabLst>
                          <a:tab pos="174625" algn="l"/>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Back pain </a:t>
                      </a:r>
                    </a:p>
                  </a:txBody>
                  <a:tcPr marT="45711" marB="45711" anchor="b"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263525" marR="0" lvl="0" indent="-263525" algn="ctr" defTabSz="914400" rtl="0" eaLnBrk="1" fontAlgn="base" latinLnBrk="0" hangingPunct="1">
                        <a:lnSpc>
                          <a:spcPct val="100000"/>
                        </a:lnSpc>
                        <a:spcBef>
                          <a:spcPct val="0"/>
                        </a:spcBef>
                        <a:spcAft>
                          <a:spcPct val="0"/>
                        </a:spcAft>
                        <a:buClr>
                          <a:schemeClr val="tx2"/>
                        </a:buClr>
                        <a:buSzTx/>
                        <a:buFont typeface="Wingdings" pitchFamily="2" charset="2"/>
                        <a:buNone/>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23 (2.8%) </a:t>
                      </a:r>
                    </a:p>
                  </a:txBody>
                  <a:tcPr marT="45711" marB="45711"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263525" marR="0" lvl="0" indent="-263525" algn="ctr" defTabSz="914400" rtl="0" eaLnBrk="1" fontAlgn="base" latinLnBrk="0" hangingPunct="1">
                        <a:lnSpc>
                          <a:spcPct val="100000"/>
                        </a:lnSpc>
                        <a:spcBef>
                          <a:spcPct val="0"/>
                        </a:spcBef>
                        <a:spcAft>
                          <a:spcPct val="0"/>
                        </a:spcAft>
                        <a:buClr>
                          <a:schemeClr val="tx2"/>
                        </a:buClr>
                        <a:buSzTx/>
                        <a:buFont typeface="Wingdings" pitchFamily="2" charset="2"/>
                        <a:buNone/>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29 (3.5%)</a:t>
                      </a:r>
                    </a:p>
                  </a:txBody>
                  <a:tcPr marT="45711" marB="45711"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263525" marR="0" lvl="0" indent="-263525" algn="ctr" defTabSz="914400" rtl="0" eaLnBrk="1" fontAlgn="base" latinLnBrk="0" hangingPunct="1">
                        <a:lnSpc>
                          <a:spcPct val="100000"/>
                        </a:lnSpc>
                        <a:spcBef>
                          <a:spcPct val="0"/>
                        </a:spcBef>
                        <a:spcAft>
                          <a:spcPct val="0"/>
                        </a:spcAft>
                        <a:buClr>
                          <a:schemeClr val="tx2"/>
                        </a:buClr>
                        <a:buSzTx/>
                        <a:buFont typeface="Wingdings" pitchFamily="2" charset="2"/>
                        <a:buNone/>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13 (1.6%)</a:t>
                      </a:r>
                    </a:p>
                  </a:txBody>
                  <a:tcPr marT="45711" marB="45711"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r>
              <a:tr h="274300">
                <a:tc>
                  <a:txBody>
                    <a:bodyPr/>
                    <a:lstStyle/>
                    <a:p>
                      <a:pPr marL="0" marR="0" lvl="0" indent="0" algn="l" defTabSz="914400" rtl="0" eaLnBrk="1" fontAlgn="base" latinLnBrk="0" hangingPunct="1">
                        <a:lnSpc>
                          <a:spcPct val="100000"/>
                        </a:lnSpc>
                        <a:spcBef>
                          <a:spcPct val="0"/>
                        </a:spcBef>
                        <a:spcAft>
                          <a:spcPct val="0"/>
                        </a:spcAft>
                        <a:buClr>
                          <a:schemeClr val="tx2"/>
                        </a:buClr>
                        <a:buSzTx/>
                        <a:buFont typeface="Wingdings" pitchFamily="2" charset="2"/>
                        <a:buNone/>
                        <a:tabLst>
                          <a:tab pos="174625" algn="l"/>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Constipation </a:t>
                      </a:r>
                    </a:p>
                  </a:txBody>
                  <a:tcPr marT="45711" marB="45711" anchor="b"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263525" marR="0" lvl="0" indent="-263525" algn="ctr" defTabSz="914400" rtl="0" eaLnBrk="1" fontAlgn="base" latinLnBrk="0" hangingPunct="1">
                        <a:lnSpc>
                          <a:spcPct val="100000"/>
                        </a:lnSpc>
                        <a:spcBef>
                          <a:spcPct val="0"/>
                        </a:spcBef>
                        <a:spcAft>
                          <a:spcPct val="0"/>
                        </a:spcAft>
                        <a:buClr>
                          <a:schemeClr val="tx2"/>
                        </a:buClr>
                        <a:buSzTx/>
                        <a:buFont typeface="Wingdings" pitchFamily="2" charset="2"/>
                        <a:buNone/>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23 (2.8%) </a:t>
                      </a:r>
                    </a:p>
                  </a:txBody>
                  <a:tcPr marT="45711" marB="45711"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263525" marR="0" lvl="0" indent="-263525" algn="ctr" defTabSz="914400" rtl="0" eaLnBrk="1" fontAlgn="base" latinLnBrk="0" hangingPunct="1">
                        <a:lnSpc>
                          <a:spcPct val="100000"/>
                        </a:lnSpc>
                        <a:spcBef>
                          <a:spcPct val="0"/>
                        </a:spcBef>
                        <a:spcAft>
                          <a:spcPct val="0"/>
                        </a:spcAft>
                        <a:buClr>
                          <a:schemeClr val="tx2"/>
                        </a:buClr>
                        <a:buSzTx/>
                        <a:buFont typeface="Wingdings" pitchFamily="2" charset="2"/>
                        <a:buNone/>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25 (3.0%)</a:t>
                      </a:r>
                    </a:p>
                  </a:txBody>
                  <a:tcPr marT="45711" marB="45711"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263525" marR="0" lvl="0" indent="-263525" algn="ctr" defTabSz="914400" rtl="0" eaLnBrk="1" fontAlgn="base" latinLnBrk="0" hangingPunct="1">
                        <a:lnSpc>
                          <a:spcPct val="100000"/>
                        </a:lnSpc>
                        <a:spcBef>
                          <a:spcPct val="0"/>
                        </a:spcBef>
                        <a:spcAft>
                          <a:spcPct val="0"/>
                        </a:spcAft>
                        <a:buClr>
                          <a:schemeClr val="tx2"/>
                        </a:buClr>
                        <a:buSzTx/>
                        <a:buFont typeface="Wingdings" pitchFamily="2" charset="2"/>
                        <a:buNone/>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22 (2.7%)</a:t>
                      </a:r>
                    </a:p>
                  </a:txBody>
                  <a:tcPr marT="45711" marB="45711"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r>
              <a:tr h="274300">
                <a:tc>
                  <a:txBody>
                    <a:bodyPr/>
                    <a:lstStyle/>
                    <a:p>
                      <a:pPr marL="0" marR="0" lvl="0" indent="0" algn="l" defTabSz="914400" rtl="0" eaLnBrk="1" fontAlgn="base" latinLnBrk="0" hangingPunct="1">
                        <a:lnSpc>
                          <a:spcPct val="100000"/>
                        </a:lnSpc>
                        <a:spcBef>
                          <a:spcPct val="0"/>
                        </a:spcBef>
                        <a:spcAft>
                          <a:spcPct val="0"/>
                        </a:spcAft>
                        <a:buClr>
                          <a:schemeClr val="tx2"/>
                        </a:buClr>
                        <a:buSzTx/>
                        <a:buFont typeface="Wingdings" pitchFamily="2" charset="2"/>
                        <a:buNone/>
                        <a:tabLst>
                          <a:tab pos="174625" algn="l"/>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Influenza </a:t>
                      </a:r>
                    </a:p>
                  </a:txBody>
                  <a:tcPr marT="45711" marB="45711" anchor="b"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263525" marR="0" lvl="0" indent="-263525" algn="ctr" defTabSz="914400" rtl="0" eaLnBrk="1" fontAlgn="base" latinLnBrk="0" hangingPunct="1">
                        <a:lnSpc>
                          <a:spcPct val="100000"/>
                        </a:lnSpc>
                        <a:spcBef>
                          <a:spcPct val="0"/>
                        </a:spcBef>
                        <a:spcAft>
                          <a:spcPct val="0"/>
                        </a:spcAft>
                        <a:buClr>
                          <a:schemeClr val="tx2"/>
                        </a:buClr>
                        <a:buSzTx/>
                        <a:buFont typeface="Wingdings" pitchFamily="2" charset="2"/>
                        <a:buNone/>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21 (2.6%) </a:t>
                      </a:r>
                    </a:p>
                  </a:txBody>
                  <a:tcPr marT="45711" marB="45711"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263525" marR="0" lvl="0" indent="-263525" algn="ctr" defTabSz="914400" rtl="0" eaLnBrk="1" fontAlgn="base" latinLnBrk="0" hangingPunct="1">
                        <a:lnSpc>
                          <a:spcPct val="100000"/>
                        </a:lnSpc>
                        <a:spcBef>
                          <a:spcPct val="0"/>
                        </a:spcBef>
                        <a:spcAft>
                          <a:spcPct val="0"/>
                        </a:spcAft>
                        <a:buClr>
                          <a:schemeClr val="tx2"/>
                        </a:buClr>
                        <a:buSzTx/>
                        <a:buFont typeface="Wingdings" pitchFamily="2" charset="2"/>
                        <a:buNone/>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25 (3.0%)</a:t>
                      </a:r>
                    </a:p>
                  </a:txBody>
                  <a:tcPr marT="45711" marB="45711"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263525" marR="0" lvl="0" indent="-263525" algn="ctr" defTabSz="914400" rtl="0" eaLnBrk="1" fontAlgn="base" latinLnBrk="0" hangingPunct="1">
                        <a:lnSpc>
                          <a:spcPct val="100000"/>
                        </a:lnSpc>
                        <a:spcBef>
                          <a:spcPct val="0"/>
                        </a:spcBef>
                        <a:spcAft>
                          <a:spcPct val="0"/>
                        </a:spcAft>
                        <a:buClr>
                          <a:schemeClr val="tx2"/>
                        </a:buClr>
                        <a:buSzTx/>
                        <a:buFont typeface="Wingdings" pitchFamily="2" charset="2"/>
                        <a:buNone/>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28 (3.4%)</a:t>
                      </a:r>
                    </a:p>
                  </a:txBody>
                  <a:tcPr marT="45711" marB="45711"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r>
              <a:tr h="274300">
                <a:tc>
                  <a:txBody>
                    <a:bodyPr/>
                    <a:lstStyle/>
                    <a:p>
                      <a:pPr marL="0" marR="0" lvl="0" indent="0" algn="l" defTabSz="914400" rtl="0" eaLnBrk="1" fontAlgn="base" latinLnBrk="0" hangingPunct="1">
                        <a:lnSpc>
                          <a:spcPct val="100000"/>
                        </a:lnSpc>
                        <a:spcBef>
                          <a:spcPct val="0"/>
                        </a:spcBef>
                        <a:spcAft>
                          <a:spcPct val="0"/>
                        </a:spcAft>
                        <a:buClr>
                          <a:schemeClr val="tx2"/>
                        </a:buClr>
                        <a:buSzTx/>
                        <a:buFont typeface="Wingdings" pitchFamily="2" charset="2"/>
                        <a:buNone/>
                        <a:tabLst>
                          <a:tab pos="174625" algn="l"/>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Dry mouth </a:t>
                      </a:r>
                    </a:p>
                  </a:txBody>
                  <a:tcPr marT="45711" marB="45711" anchor="b"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263525" marR="0" lvl="0" indent="-263525" algn="ctr" defTabSz="914400" rtl="0" eaLnBrk="1" fontAlgn="base" latinLnBrk="0" hangingPunct="1">
                        <a:lnSpc>
                          <a:spcPct val="100000"/>
                        </a:lnSpc>
                        <a:spcBef>
                          <a:spcPct val="0"/>
                        </a:spcBef>
                        <a:spcAft>
                          <a:spcPct val="0"/>
                        </a:spcAft>
                        <a:buClr>
                          <a:schemeClr val="tx2"/>
                        </a:buClr>
                        <a:buSzTx/>
                        <a:buFont typeface="Wingdings" pitchFamily="2" charset="2"/>
                        <a:buNone/>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23 (2.8%) </a:t>
                      </a:r>
                    </a:p>
                  </a:txBody>
                  <a:tcPr marT="45711" marB="45711"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263525" marR="0" lvl="0" indent="-263525" algn="ctr" defTabSz="914400" rtl="0" eaLnBrk="1" fontAlgn="base" latinLnBrk="0" hangingPunct="1">
                        <a:lnSpc>
                          <a:spcPct val="100000"/>
                        </a:lnSpc>
                        <a:spcBef>
                          <a:spcPct val="0"/>
                        </a:spcBef>
                        <a:spcAft>
                          <a:spcPct val="0"/>
                        </a:spcAft>
                        <a:buClr>
                          <a:schemeClr val="tx2"/>
                        </a:buClr>
                        <a:buSzTx/>
                        <a:buFont typeface="Wingdings" pitchFamily="2" charset="2"/>
                        <a:buNone/>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19 (2.3%)</a:t>
                      </a:r>
                    </a:p>
                  </a:txBody>
                  <a:tcPr marT="45711" marB="45711"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263525" marR="0" lvl="0" indent="-263525" algn="ctr" defTabSz="914400" rtl="0" eaLnBrk="1" fontAlgn="base" latinLnBrk="0" hangingPunct="1">
                        <a:lnSpc>
                          <a:spcPct val="100000"/>
                        </a:lnSpc>
                        <a:spcBef>
                          <a:spcPct val="0"/>
                        </a:spcBef>
                        <a:spcAft>
                          <a:spcPct val="0"/>
                        </a:spcAft>
                        <a:buClr>
                          <a:schemeClr val="tx2"/>
                        </a:buClr>
                        <a:buSzTx/>
                        <a:buFont typeface="Wingdings" pitchFamily="2" charset="2"/>
                        <a:buNone/>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70 (8.6%)</a:t>
                      </a:r>
                    </a:p>
                  </a:txBody>
                  <a:tcPr marT="45711" marB="45711"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r>
              <a:tr h="274300">
                <a:tc>
                  <a:txBody>
                    <a:bodyPr/>
                    <a:lstStyle/>
                    <a:p>
                      <a:pPr marL="0" marR="0" lvl="0" indent="0" algn="l" defTabSz="914400" rtl="0" eaLnBrk="1" fontAlgn="base" latinLnBrk="0" hangingPunct="1">
                        <a:lnSpc>
                          <a:spcPct val="100000"/>
                        </a:lnSpc>
                        <a:spcBef>
                          <a:spcPct val="0"/>
                        </a:spcBef>
                        <a:spcAft>
                          <a:spcPct val="0"/>
                        </a:spcAft>
                        <a:buClr>
                          <a:schemeClr val="tx2"/>
                        </a:buClr>
                        <a:buSzTx/>
                        <a:buFont typeface="Wingdings" pitchFamily="2" charset="2"/>
                        <a:buNone/>
                        <a:tabLst>
                          <a:tab pos="174625" algn="l"/>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Sinusitis </a:t>
                      </a:r>
                    </a:p>
                  </a:txBody>
                  <a:tcPr marT="45711" marB="45711" anchor="b"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263525" marR="0" lvl="0" indent="-263525" algn="ctr" defTabSz="914400" rtl="0" eaLnBrk="1" fontAlgn="base" latinLnBrk="0" hangingPunct="1">
                        <a:lnSpc>
                          <a:spcPct val="100000"/>
                        </a:lnSpc>
                        <a:spcBef>
                          <a:spcPct val="0"/>
                        </a:spcBef>
                        <a:spcAft>
                          <a:spcPct val="0"/>
                        </a:spcAft>
                        <a:buClr>
                          <a:schemeClr val="tx2"/>
                        </a:buClr>
                        <a:buSzTx/>
                        <a:buFont typeface="Wingdings" pitchFamily="2" charset="2"/>
                        <a:buNone/>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22 (2.7%) </a:t>
                      </a:r>
                    </a:p>
                  </a:txBody>
                  <a:tcPr marT="45711" marB="45711"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263525" marR="0" lvl="0" indent="-263525" algn="ctr" defTabSz="914400" rtl="0" eaLnBrk="1" fontAlgn="base" latinLnBrk="0" hangingPunct="1">
                        <a:lnSpc>
                          <a:spcPct val="100000"/>
                        </a:lnSpc>
                        <a:spcBef>
                          <a:spcPct val="0"/>
                        </a:spcBef>
                        <a:spcAft>
                          <a:spcPct val="0"/>
                        </a:spcAft>
                        <a:buClr>
                          <a:schemeClr val="tx2"/>
                        </a:buClr>
                        <a:buSzTx/>
                        <a:buFont typeface="Wingdings" pitchFamily="2" charset="2"/>
                        <a:buNone/>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18 (2.2%)</a:t>
                      </a:r>
                    </a:p>
                  </a:txBody>
                  <a:tcPr marT="45711" marB="45711"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263525" marR="0" lvl="0" indent="-263525" algn="ctr" defTabSz="914400" rtl="0" eaLnBrk="1" fontAlgn="base" latinLnBrk="0" hangingPunct="1">
                        <a:lnSpc>
                          <a:spcPct val="100000"/>
                        </a:lnSpc>
                        <a:spcBef>
                          <a:spcPct val="0"/>
                        </a:spcBef>
                        <a:spcAft>
                          <a:spcPct val="0"/>
                        </a:spcAft>
                        <a:buClr>
                          <a:schemeClr val="tx2"/>
                        </a:buClr>
                        <a:buSzTx/>
                        <a:buFont typeface="Wingdings" pitchFamily="2" charset="2"/>
                        <a:buNone/>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12 (1.5%)</a:t>
                      </a:r>
                    </a:p>
                  </a:txBody>
                  <a:tcPr marT="45711" marB="45711"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r>
              <a:tr h="274300">
                <a:tc>
                  <a:txBody>
                    <a:bodyPr/>
                    <a:lstStyle/>
                    <a:p>
                      <a:pPr marL="0" marR="0" lvl="0" indent="0" algn="l" defTabSz="914400" rtl="0" eaLnBrk="1" fontAlgn="base" latinLnBrk="0" hangingPunct="1">
                        <a:lnSpc>
                          <a:spcPct val="100000"/>
                        </a:lnSpc>
                        <a:spcBef>
                          <a:spcPct val="0"/>
                        </a:spcBef>
                        <a:spcAft>
                          <a:spcPct val="0"/>
                        </a:spcAft>
                        <a:buClr>
                          <a:schemeClr val="tx2"/>
                        </a:buClr>
                        <a:buSzTx/>
                        <a:buFont typeface="Wingdings" pitchFamily="2" charset="2"/>
                        <a:buNone/>
                        <a:tabLst>
                          <a:tab pos="174625" algn="l"/>
                        </a:tabLst>
                      </a:pPr>
                      <a:r>
                        <a:rPr kumimoji="0" lang="en-US" sz="1200" b="0" i="0" u="none" strike="noStrike" cap="none" normalizeH="0" baseline="0" dirty="0" err="1" smtClean="0">
                          <a:ln>
                            <a:noFill/>
                          </a:ln>
                          <a:solidFill>
                            <a:schemeClr val="tx1"/>
                          </a:solidFill>
                          <a:effectLst/>
                          <a:latin typeface="Trebuchet MS" pitchFamily="34" charset="0"/>
                          <a:ea typeface="MS Mincho" pitchFamily="49" charset="-128"/>
                          <a:cs typeface="Arial" charset="0"/>
                        </a:rPr>
                        <a:t>Diarrhoea</a:t>
                      </a: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 </a:t>
                      </a:r>
                    </a:p>
                  </a:txBody>
                  <a:tcPr marT="45711" marB="45711" anchor="b"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263525" marR="0" lvl="0" indent="-263525" algn="ctr" defTabSz="914400" rtl="0" eaLnBrk="1" fontAlgn="base" latinLnBrk="0" hangingPunct="1">
                        <a:lnSpc>
                          <a:spcPct val="100000"/>
                        </a:lnSpc>
                        <a:spcBef>
                          <a:spcPct val="0"/>
                        </a:spcBef>
                        <a:spcAft>
                          <a:spcPct val="0"/>
                        </a:spcAft>
                        <a:buClr>
                          <a:schemeClr val="tx2"/>
                        </a:buClr>
                        <a:buSzTx/>
                        <a:buFont typeface="Wingdings" pitchFamily="2" charset="2"/>
                        <a:buNone/>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15 (1.8%) </a:t>
                      </a:r>
                    </a:p>
                  </a:txBody>
                  <a:tcPr marT="45711" marB="45711"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263525" marR="0" lvl="0" indent="-263525" algn="ctr" defTabSz="914400" rtl="0" eaLnBrk="1" fontAlgn="base" latinLnBrk="0" hangingPunct="1">
                        <a:lnSpc>
                          <a:spcPct val="100000"/>
                        </a:lnSpc>
                        <a:spcBef>
                          <a:spcPct val="0"/>
                        </a:spcBef>
                        <a:spcAft>
                          <a:spcPct val="0"/>
                        </a:spcAft>
                        <a:buClr>
                          <a:schemeClr val="tx2"/>
                        </a:buClr>
                        <a:buSzTx/>
                        <a:buFont typeface="Wingdings" pitchFamily="2" charset="2"/>
                        <a:buNone/>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24 (2.9%)</a:t>
                      </a:r>
                    </a:p>
                  </a:txBody>
                  <a:tcPr marT="45711" marB="45711"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263525" marR="0" lvl="0" indent="-263525" algn="ctr" defTabSz="914400" rtl="0" eaLnBrk="1" fontAlgn="base" latinLnBrk="0" hangingPunct="1">
                        <a:lnSpc>
                          <a:spcPct val="100000"/>
                        </a:lnSpc>
                        <a:spcBef>
                          <a:spcPct val="0"/>
                        </a:spcBef>
                        <a:spcAft>
                          <a:spcPct val="0"/>
                        </a:spcAft>
                        <a:buClr>
                          <a:schemeClr val="tx2"/>
                        </a:buClr>
                        <a:buSzTx/>
                        <a:buFont typeface="Wingdings" pitchFamily="2" charset="2"/>
                        <a:buNone/>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16 (2.0%)</a:t>
                      </a:r>
                    </a:p>
                  </a:txBody>
                  <a:tcPr marT="45711" marB="45711"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r>
              <a:tr h="274300">
                <a:tc>
                  <a:txBody>
                    <a:bodyPr/>
                    <a:lstStyle/>
                    <a:p>
                      <a:pPr marL="0" marR="0" lvl="0" indent="0" algn="l" defTabSz="914400" rtl="0" eaLnBrk="1" fontAlgn="base" latinLnBrk="0" hangingPunct="1">
                        <a:lnSpc>
                          <a:spcPct val="100000"/>
                        </a:lnSpc>
                        <a:spcBef>
                          <a:spcPct val="0"/>
                        </a:spcBef>
                        <a:spcAft>
                          <a:spcPct val="0"/>
                        </a:spcAft>
                        <a:buClr>
                          <a:schemeClr val="tx2"/>
                        </a:buClr>
                        <a:buSzTx/>
                        <a:buFont typeface="Wingdings" pitchFamily="2" charset="2"/>
                        <a:buNone/>
                        <a:tabLst>
                          <a:tab pos="174625" algn="l"/>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Arthralgia </a:t>
                      </a:r>
                    </a:p>
                  </a:txBody>
                  <a:tcPr marT="45711" marB="45711" anchor="b"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263525" marR="0" lvl="0" indent="-263525" algn="ctr" defTabSz="914400" rtl="0" eaLnBrk="1" fontAlgn="base" latinLnBrk="0" hangingPunct="1">
                        <a:lnSpc>
                          <a:spcPct val="100000"/>
                        </a:lnSpc>
                        <a:spcBef>
                          <a:spcPct val="0"/>
                        </a:spcBef>
                        <a:spcAft>
                          <a:spcPct val="0"/>
                        </a:spcAft>
                        <a:buClr>
                          <a:schemeClr val="tx2"/>
                        </a:buClr>
                        <a:buSzTx/>
                        <a:buFont typeface="Wingdings" pitchFamily="2" charset="2"/>
                        <a:buNone/>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17 (2.1%) </a:t>
                      </a:r>
                    </a:p>
                  </a:txBody>
                  <a:tcPr marT="45711" marB="45711"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263525" marR="0" lvl="0" indent="-263525" algn="ctr" defTabSz="914400" rtl="0" eaLnBrk="1" fontAlgn="base" latinLnBrk="0" hangingPunct="1">
                        <a:lnSpc>
                          <a:spcPct val="100000"/>
                        </a:lnSpc>
                        <a:spcBef>
                          <a:spcPct val="0"/>
                        </a:spcBef>
                        <a:spcAft>
                          <a:spcPct val="0"/>
                        </a:spcAft>
                        <a:buClr>
                          <a:schemeClr val="tx2"/>
                        </a:buClr>
                        <a:buSzTx/>
                        <a:buFont typeface="Wingdings" pitchFamily="2" charset="2"/>
                        <a:buNone/>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19 (2.3%)</a:t>
                      </a:r>
                    </a:p>
                  </a:txBody>
                  <a:tcPr marT="45711" marB="45711"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263525" marR="0" lvl="0" indent="-263525" algn="ctr" defTabSz="914400" rtl="0" eaLnBrk="1" fontAlgn="base" latinLnBrk="0" hangingPunct="1">
                        <a:lnSpc>
                          <a:spcPct val="100000"/>
                        </a:lnSpc>
                        <a:spcBef>
                          <a:spcPct val="0"/>
                        </a:spcBef>
                        <a:spcAft>
                          <a:spcPct val="0"/>
                        </a:spcAft>
                        <a:buClr>
                          <a:schemeClr val="tx2"/>
                        </a:buClr>
                        <a:buSzTx/>
                        <a:buFont typeface="Wingdings" pitchFamily="2" charset="2"/>
                        <a:buNone/>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16 (2.0%)</a:t>
                      </a:r>
                    </a:p>
                  </a:txBody>
                  <a:tcPr marT="45711" marB="45711"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r>
              <a:tr h="274300">
                <a:tc>
                  <a:txBody>
                    <a:bodyPr/>
                    <a:lstStyle/>
                    <a:p>
                      <a:pPr marL="0" marR="0" lvl="0" indent="0" algn="l" defTabSz="914400" rtl="0" eaLnBrk="1" fontAlgn="base" latinLnBrk="0" hangingPunct="1">
                        <a:lnSpc>
                          <a:spcPct val="100000"/>
                        </a:lnSpc>
                        <a:spcBef>
                          <a:spcPct val="0"/>
                        </a:spcBef>
                        <a:spcAft>
                          <a:spcPct val="0"/>
                        </a:spcAft>
                        <a:buClr>
                          <a:schemeClr val="tx2"/>
                        </a:buClr>
                        <a:buSzTx/>
                        <a:buFont typeface="Wingdings" pitchFamily="2" charset="2"/>
                        <a:buNone/>
                        <a:tabLst>
                          <a:tab pos="174625" algn="l"/>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Dizziness </a:t>
                      </a:r>
                    </a:p>
                  </a:txBody>
                  <a:tcPr marT="45711" marB="45711" anchor="b"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263525" marR="0" lvl="0" indent="-263525" algn="ctr" defTabSz="914400" rtl="0" eaLnBrk="1" fontAlgn="base" latinLnBrk="0" hangingPunct="1">
                        <a:lnSpc>
                          <a:spcPct val="100000"/>
                        </a:lnSpc>
                        <a:spcBef>
                          <a:spcPct val="0"/>
                        </a:spcBef>
                        <a:spcAft>
                          <a:spcPct val="0"/>
                        </a:spcAft>
                        <a:buClr>
                          <a:schemeClr val="tx2"/>
                        </a:buClr>
                        <a:buSzTx/>
                        <a:buFont typeface="Wingdings" pitchFamily="2" charset="2"/>
                        <a:buNone/>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22 (2.7%) </a:t>
                      </a:r>
                    </a:p>
                  </a:txBody>
                  <a:tcPr marT="45711" marB="45711"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263525" marR="0" lvl="0" indent="-263525" algn="ctr" defTabSz="914400" rtl="0" eaLnBrk="1" fontAlgn="base" latinLnBrk="0" hangingPunct="1">
                        <a:lnSpc>
                          <a:spcPct val="100000"/>
                        </a:lnSpc>
                        <a:spcBef>
                          <a:spcPct val="0"/>
                        </a:spcBef>
                        <a:spcAft>
                          <a:spcPct val="0"/>
                        </a:spcAft>
                        <a:buClr>
                          <a:schemeClr val="tx2"/>
                        </a:buClr>
                        <a:buSzTx/>
                        <a:buFont typeface="Wingdings" pitchFamily="2" charset="2"/>
                        <a:buNone/>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13 (1.6%)</a:t>
                      </a:r>
                    </a:p>
                  </a:txBody>
                  <a:tcPr marT="45711" marB="45711"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263525" marR="0" lvl="0" indent="-263525" algn="ctr" defTabSz="914400" rtl="0" eaLnBrk="1" fontAlgn="base" latinLnBrk="0" hangingPunct="1">
                        <a:lnSpc>
                          <a:spcPct val="100000"/>
                        </a:lnSpc>
                        <a:spcBef>
                          <a:spcPct val="0"/>
                        </a:spcBef>
                        <a:spcAft>
                          <a:spcPct val="0"/>
                        </a:spcAft>
                        <a:buClr>
                          <a:schemeClr val="tx2"/>
                        </a:buClr>
                        <a:buSzTx/>
                        <a:buFont typeface="Wingdings" pitchFamily="2" charset="2"/>
                        <a:buNone/>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21 (2.6%)</a:t>
                      </a:r>
                    </a:p>
                  </a:txBody>
                  <a:tcPr marT="45711" marB="45711"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r>
              <a:tr h="274300">
                <a:tc>
                  <a:txBody>
                    <a:bodyPr/>
                    <a:lstStyle/>
                    <a:p>
                      <a:pPr marL="0" marR="0" lvl="0" indent="0" algn="l" defTabSz="914400" rtl="0" eaLnBrk="1" fontAlgn="base" latinLnBrk="0" hangingPunct="1">
                        <a:lnSpc>
                          <a:spcPct val="100000"/>
                        </a:lnSpc>
                        <a:spcBef>
                          <a:spcPct val="0"/>
                        </a:spcBef>
                        <a:spcAft>
                          <a:spcPct val="0"/>
                        </a:spcAft>
                        <a:buClr>
                          <a:schemeClr val="tx2"/>
                        </a:buClr>
                        <a:buSzTx/>
                        <a:buFont typeface="Wingdings" pitchFamily="2" charset="2"/>
                        <a:buNone/>
                        <a:tabLst>
                          <a:tab pos="174625" algn="l"/>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Cystitis </a:t>
                      </a:r>
                    </a:p>
                  </a:txBody>
                  <a:tcPr marT="45711" marB="45711" anchor="b"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263525" marR="0" lvl="0" indent="-263525" algn="ctr" defTabSz="914400" rtl="0" eaLnBrk="1" fontAlgn="base" latinLnBrk="0" hangingPunct="1">
                        <a:lnSpc>
                          <a:spcPct val="100000"/>
                        </a:lnSpc>
                        <a:spcBef>
                          <a:spcPct val="0"/>
                        </a:spcBef>
                        <a:spcAft>
                          <a:spcPct val="0"/>
                        </a:spcAft>
                        <a:buClr>
                          <a:schemeClr val="tx2"/>
                        </a:buClr>
                        <a:buSzTx/>
                        <a:buFont typeface="Wingdings" pitchFamily="2" charset="2"/>
                        <a:buNone/>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17 (2.1%) </a:t>
                      </a:r>
                    </a:p>
                  </a:txBody>
                  <a:tcPr marT="45711" marB="45711"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263525" marR="0" lvl="0" indent="-263525" algn="ctr" defTabSz="914400" rtl="0" eaLnBrk="1" fontAlgn="base" latinLnBrk="0" hangingPunct="1">
                        <a:lnSpc>
                          <a:spcPct val="100000"/>
                        </a:lnSpc>
                        <a:spcBef>
                          <a:spcPct val="0"/>
                        </a:spcBef>
                        <a:spcAft>
                          <a:spcPct val="0"/>
                        </a:spcAft>
                        <a:buClr>
                          <a:schemeClr val="tx2"/>
                        </a:buClr>
                        <a:buSzTx/>
                        <a:buFont typeface="Wingdings" pitchFamily="2" charset="2"/>
                        <a:buNone/>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11 (1.3%)</a:t>
                      </a:r>
                    </a:p>
                  </a:txBody>
                  <a:tcPr marT="45711" marB="45711"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263525" marR="0" lvl="0" indent="-263525" algn="ctr" defTabSz="914400" rtl="0" eaLnBrk="1" fontAlgn="base" latinLnBrk="0" hangingPunct="1">
                        <a:lnSpc>
                          <a:spcPct val="100000"/>
                        </a:lnSpc>
                        <a:spcBef>
                          <a:spcPct val="0"/>
                        </a:spcBef>
                        <a:spcAft>
                          <a:spcPct val="0"/>
                        </a:spcAft>
                        <a:buClr>
                          <a:schemeClr val="tx2"/>
                        </a:buClr>
                        <a:buSzTx/>
                        <a:buFont typeface="Wingdings" pitchFamily="2" charset="2"/>
                        <a:buNone/>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19 (2.3%)</a:t>
                      </a:r>
                    </a:p>
                  </a:txBody>
                  <a:tcPr marT="45711" marB="45711"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r>
              <a:tr h="274300">
                <a:tc>
                  <a:txBody>
                    <a:bodyPr/>
                    <a:lstStyle/>
                    <a:p>
                      <a:pPr marL="0" marR="0" lvl="0" indent="0" algn="l" defTabSz="914400" rtl="0" eaLnBrk="1" fontAlgn="base" latinLnBrk="0" hangingPunct="1">
                        <a:lnSpc>
                          <a:spcPct val="100000"/>
                        </a:lnSpc>
                        <a:spcBef>
                          <a:spcPct val="0"/>
                        </a:spcBef>
                        <a:spcAft>
                          <a:spcPct val="0"/>
                        </a:spcAft>
                        <a:buClr>
                          <a:schemeClr val="tx2"/>
                        </a:buClr>
                        <a:buSzTx/>
                        <a:buFont typeface="Wingdings" pitchFamily="2" charset="2"/>
                        <a:buNone/>
                        <a:tabLst>
                          <a:tab pos="174625" algn="l"/>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Tachycardia </a:t>
                      </a:r>
                    </a:p>
                  </a:txBody>
                  <a:tcPr marT="45711" marB="45711" anchor="b"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263525" marR="0" lvl="0" indent="-263525" algn="ctr" defTabSz="914400" rtl="0" eaLnBrk="1" fontAlgn="base" latinLnBrk="0" hangingPunct="1">
                        <a:lnSpc>
                          <a:spcPct val="100000"/>
                        </a:lnSpc>
                        <a:spcBef>
                          <a:spcPct val="0"/>
                        </a:spcBef>
                        <a:spcAft>
                          <a:spcPct val="0"/>
                        </a:spcAft>
                        <a:buClr>
                          <a:schemeClr val="tx2"/>
                        </a:buClr>
                        <a:buSzTx/>
                        <a:buFont typeface="Wingdings" pitchFamily="2" charset="2"/>
                        <a:buNone/>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8 (1.0%) </a:t>
                      </a:r>
                    </a:p>
                  </a:txBody>
                  <a:tcPr marT="45711" marB="45711"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263525" marR="0" lvl="0" indent="-263525" algn="ctr" defTabSz="914400" rtl="0" eaLnBrk="1" fontAlgn="base" latinLnBrk="0" hangingPunct="1">
                        <a:lnSpc>
                          <a:spcPct val="100000"/>
                        </a:lnSpc>
                        <a:spcBef>
                          <a:spcPct val="0"/>
                        </a:spcBef>
                        <a:spcAft>
                          <a:spcPct val="0"/>
                        </a:spcAft>
                        <a:buClr>
                          <a:schemeClr val="tx2"/>
                        </a:buClr>
                        <a:buSzTx/>
                        <a:buFont typeface="Wingdings" pitchFamily="2" charset="2"/>
                        <a:buNone/>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19 (2.3%)</a:t>
                      </a:r>
                    </a:p>
                  </a:txBody>
                  <a:tcPr marT="45711" marB="45711"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263525" marR="0" lvl="0" indent="-263525" algn="ctr" defTabSz="914400" rtl="0" eaLnBrk="1" fontAlgn="base" latinLnBrk="0" hangingPunct="1">
                        <a:lnSpc>
                          <a:spcPct val="100000"/>
                        </a:lnSpc>
                        <a:spcBef>
                          <a:spcPct val="0"/>
                        </a:spcBef>
                        <a:spcAft>
                          <a:spcPct val="0"/>
                        </a:spcAft>
                        <a:buClr>
                          <a:schemeClr val="tx2"/>
                        </a:buClr>
                        <a:buSzTx/>
                        <a:buFont typeface="Wingdings" pitchFamily="2" charset="2"/>
                        <a:buNone/>
                        <a:tabLst/>
                      </a:pPr>
                      <a:r>
                        <a:rPr kumimoji="0" lang="en-US" sz="1200" b="0" i="0" u="none" strike="noStrike" cap="none" normalizeH="0" baseline="0" dirty="0" smtClean="0">
                          <a:ln>
                            <a:noFill/>
                          </a:ln>
                          <a:solidFill>
                            <a:schemeClr val="tx1"/>
                          </a:solidFill>
                          <a:effectLst/>
                          <a:latin typeface="Trebuchet MS" pitchFamily="34" charset="0"/>
                          <a:ea typeface="MS Mincho" pitchFamily="49" charset="-128"/>
                          <a:cs typeface="Arial" charset="0"/>
                        </a:rPr>
                        <a:t>25 (3.1%)</a:t>
                      </a:r>
                    </a:p>
                  </a:txBody>
                  <a:tcPr marT="45711" marB="45711"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rgbClr val="FBF8D1"/>
                    </a:solidFill>
                  </a:tcPr>
                </a:tc>
              </a:tr>
            </a:tbl>
          </a:graphicData>
        </a:graphic>
      </p:graphicFrame>
      <p:sp>
        <p:nvSpPr>
          <p:cNvPr id="15447" name="Rectangle 7"/>
          <p:cNvSpPr>
            <a:spLocks noChangeArrowheads="1"/>
          </p:cNvSpPr>
          <p:nvPr/>
        </p:nvSpPr>
        <p:spPr bwMode="auto">
          <a:xfrm>
            <a:off x="539750" y="1212850"/>
            <a:ext cx="45815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000" b="1">
                <a:solidFill>
                  <a:srgbClr val="000000"/>
                </a:solidFill>
                <a:latin typeface="Rockwell" pitchFamily="18" charset="0"/>
                <a:ea typeface="ヒラギノ角ゴ Pro W3"/>
                <a:cs typeface="ヒラギノ角ゴ Pro W3"/>
              </a:rPr>
              <a:t>178-CL-049 Long Term Safety Study</a:t>
            </a:r>
            <a:endParaRPr lang="en-GB">
              <a:solidFill>
                <a:srgbClr val="000000"/>
              </a:solidFill>
              <a:ea typeface="ヒラギノ角ゴ Pro W3"/>
              <a:cs typeface="ヒラギノ角ゴ Pro W3"/>
            </a:endParaRPr>
          </a:p>
        </p:txBody>
      </p:sp>
      <p:sp>
        <p:nvSpPr>
          <p:cNvPr id="9" name="Rectangle 8"/>
          <p:cNvSpPr/>
          <p:nvPr/>
        </p:nvSpPr>
        <p:spPr>
          <a:xfrm>
            <a:off x="4641850" y="4425950"/>
            <a:ext cx="4143375" cy="285750"/>
          </a:xfrm>
          <a:prstGeom prst="rect">
            <a:avLst/>
          </a:prstGeom>
          <a:noFill/>
          <a:ln w="25400">
            <a:solidFill>
              <a:srgbClr val="C00000"/>
            </a:solidFill>
          </a:ln>
        </p:spPr>
        <p:style>
          <a:lnRef idx="1">
            <a:schemeClr val="accent1"/>
          </a:lnRef>
          <a:fillRef idx="3">
            <a:schemeClr val="accent1"/>
          </a:fillRef>
          <a:effectRef idx="2">
            <a:schemeClr val="accent1"/>
          </a:effectRef>
          <a:fontRef idx="minor">
            <a:schemeClr val="lt1"/>
          </a:fontRef>
        </p:style>
        <p:txBody>
          <a:bodyPr anchor="ctr"/>
          <a:lstStyle/>
          <a:p>
            <a:pPr>
              <a:defRPr/>
            </a:pPr>
            <a:endParaRPr lang="en-US" dirty="0">
              <a:solidFill>
                <a:prstClr val="white"/>
              </a:solidFill>
            </a:endParaRPr>
          </a:p>
        </p:txBody>
      </p:sp>
      <p:sp>
        <p:nvSpPr>
          <p:cNvPr id="15449" name="TextBox 38"/>
          <p:cNvSpPr txBox="1">
            <a:spLocks noChangeArrowheads="1"/>
          </p:cNvSpPr>
          <p:nvPr/>
        </p:nvSpPr>
        <p:spPr bwMode="auto">
          <a:xfrm>
            <a:off x="4591050" y="6596063"/>
            <a:ext cx="53848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algn="l"/>
            <a:r>
              <a:rPr lang="en-GB" sz="1100">
                <a:solidFill>
                  <a:schemeClr val="tx1"/>
                </a:solidFill>
              </a:rPr>
              <a:t>Chapple CR et al  </a:t>
            </a:r>
            <a:r>
              <a:rPr lang="nl-NL" sz="1100">
                <a:solidFill>
                  <a:schemeClr val="tx1"/>
                </a:solidFill>
              </a:rPr>
              <a:t>Eur Urol 2013 Feb;63(2):296-305</a:t>
            </a:r>
            <a:endParaRPr lang="en-GB" sz="1100">
              <a:solidFill>
                <a:schemeClr val="tx1"/>
              </a:solidFill>
            </a:endParaRPr>
          </a:p>
        </p:txBody>
      </p:sp>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39750" y="295275"/>
            <a:ext cx="8064500" cy="757238"/>
          </a:xfrm>
        </p:spPr>
        <p:txBody>
          <a:bodyPr/>
          <a:lstStyle/>
          <a:p>
            <a:r>
              <a:rPr lang="en-US" smtClean="0">
                <a:ea typeface="ヒラギノ角ゴ Pro W3"/>
                <a:cs typeface="ヒラギノ角ゴ Pro W3"/>
              </a:rPr>
              <a:t>178-CL-049: Events of Interest Summary</a:t>
            </a:r>
            <a:br>
              <a:rPr lang="en-US" smtClean="0">
                <a:ea typeface="ヒラギノ角ゴ Pro W3"/>
                <a:cs typeface="ヒラギノ角ゴ Pro W3"/>
              </a:rPr>
            </a:br>
            <a:r>
              <a:rPr lang="en-US" smtClean="0">
                <a:ea typeface="ヒラギノ角ゴ Pro W3"/>
                <a:cs typeface="ヒラギノ角ゴ Pro W3"/>
              </a:rPr>
              <a:t>(Safety Analysis Set)</a:t>
            </a:r>
          </a:p>
        </p:txBody>
      </p:sp>
      <p:graphicFrame>
        <p:nvGraphicFramePr>
          <p:cNvPr id="184378" name="Group 58"/>
          <p:cNvGraphicFramePr>
            <a:graphicFrameLocks noGrp="1"/>
          </p:cNvGraphicFramePr>
          <p:nvPr>
            <p:ph idx="1"/>
          </p:nvPr>
        </p:nvGraphicFramePr>
        <p:xfrm>
          <a:off x="312738" y="1874838"/>
          <a:ext cx="8518525" cy="3603622"/>
        </p:xfrm>
        <a:graphic>
          <a:graphicData uri="http://schemas.openxmlformats.org/drawingml/2006/table">
            <a:tbl>
              <a:tblPr/>
              <a:tblGrid>
                <a:gridCol w="2457450"/>
                <a:gridCol w="2098675"/>
                <a:gridCol w="1882775"/>
                <a:gridCol w="2079625"/>
              </a:tblGrid>
              <a:tr h="518142">
                <a:tc>
                  <a:txBody>
                    <a:bodyPr/>
                    <a:lstStyle/>
                    <a:p>
                      <a:pPr marL="0" marR="0" lvl="0" indent="0" algn="l" defTabSz="914400" rtl="0" eaLnBrk="1" fontAlgn="base" latinLnBrk="0" hangingPunct="1">
                        <a:lnSpc>
                          <a:spcPct val="100000"/>
                        </a:lnSpc>
                        <a:spcBef>
                          <a:spcPct val="0"/>
                        </a:spcBef>
                        <a:spcAft>
                          <a:spcPct val="0"/>
                        </a:spcAft>
                        <a:buClr>
                          <a:schemeClr val="bg1"/>
                        </a:buClr>
                        <a:buSzTx/>
                        <a:buFontTx/>
                        <a:buNone/>
                        <a:tabLst/>
                      </a:pPr>
                      <a:r>
                        <a:rPr kumimoji="0" lang="en-US" sz="1400" b="1" i="0" u="none" strike="noStrike" cap="none" normalizeH="0" baseline="0" dirty="0" smtClean="0">
                          <a:ln>
                            <a:noFill/>
                          </a:ln>
                          <a:solidFill>
                            <a:srgbClr val="000000"/>
                          </a:solidFill>
                          <a:effectLst/>
                          <a:latin typeface="Trebuchet MS" pitchFamily="34" charset="0"/>
                          <a:ea typeface="ヒラギノ角ゴ Pro W3"/>
                          <a:cs typeface="ヒラギノ角ゴ Pro W3"/>
                        </a:rPr>
                        <a:t>Category</a:t>
                      </a:r>
                      <a:endParaRPr kumimoji="0" lang="en-US" sz="1400" b="1" i="0" u="none" strike="noStrike" cap="none" normalizeH="0" baseline="0" dirty="0" smtClean="0">
                        <a:ln>
                          <a:noFill/>
                        </a:ln>
                        <a:solidFill>
                          <a:srgbClr val="000000"/>
                        </a:solidFill>
                        <a:effectLst/>
                        <a:latin typeface="Trebuchet MS" pitchFamily="34" charset="0"/>
                        <a:ea typeface="MS Mincho"/>
                        <a:cs typeface="Times New Roman" pitchFamily="18" charset="0"/>
                      </a:endParaRPr>
                    </a:p>
                  </a:txBody>
                  <a:tcPr marL="97239" marR="97239"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sz="1400" b="1" i="0" u="none" strike="noStrike" cap="none" normalizeH="0" baseline="0" dirty="0" err="1" smtClean="0">
                          <a:ln>
                            <a:noFill/>
                          </a:ln>
                          <a:solidFill>
                            <a:srgbClr val="000000"/>
                          </a:solidFill>
                          <a:effectLst/>
                          <a:latin typeface="Trebuchet MS" pitchFamily="34" charset="0"/>
                          <a:ea typeface="ヒラギノ角ゴ Pro W3"/>
                          <a:cs typeface="ヒラギノ角ゴ Pro W3"/>
                        </a:rPr>
                        <a:t>mirabegron</a:t>
                      </a:r>
                      <a:r>
                        <a:rPr kumimoji="0" lang="en-US" sz="1400" b="1" i="0" u="none" strike="noStrike" cap="none" normalizeH="0" baseline="0" dirty="0" smtClean="0">
                          <a:ln>
                            <a:noFill/>
                          </a:ln>
                          <a:solidFill>
                            <a:srgbClr val="000000"/>
                          </a:solidFill>
                          <a:effectLst/>
                          <a:latin typeface="Trebuchet MS" pitchFamily="34" charset="0"/>
                          <a:ea typeface="ヒラギノ角ゴ Pro W3"/>
                          <a:cs typeface="ヒラギノ角ゴ Pro W3"/>
                        </a:rPr>
                        <a:t> 50 mg</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Trebuchet MS" pitchFamily="34" charset="0"/>
                          <a:ea typeface="ヒラギノ角ゴ Pro W3"/>
                          <a:cs typeface="ヒラギノ角ゴ Pro W3"/>
                        </a:rPr>
                        <a:t>(n=812)</a:t>
                      </a:r>
                      <a:endParaRPr kumimoji="0" lang="en-US" sz="1400" b="1" i="0" u="none" strike="noStrike" cap="none" normalizeH="0" baseline="0" dirty="0" smtClean="0">
                        <a:ln>
                          <a:noFill/>
                        </a:ln>
                        <a:solidFill>
                          <a:srgbClr val="000000"/>
                        </a:solidFill>
                        <a:effectLst/>
                        <a:latin typeface="Trebuchet MS" pitchFamily="34" charset="0"/>
                        <a:ea typeface="MS Mincho"/>
                        <a:cs typeface="Times New Roman" pitchFamily="18" charset="0"/>
                      </a:endParaRPr>
                    </a:p>
                  </a:txBody>
                  <a:tcPr marL="97239" marR="97239"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sz="1400" b="1" i="0" u="none" strike="noStrike" cap="none" normalizeH="0" baseline="0" dirty="0" err="1" smtClean="0">
                          <a:ln>
                            <a:noFill/>
                          </a:ln>
                          <a:solidFill>
                            <a:srgbClr val="000000"/>
                          </a:solidFill>
                          <a:effectLst/>
                          <a:latin typeface="Trebuchet MS" pitchFamily="34" charset="0"/>
                          <a:ea typeface="ヒラギノ角ゴ Pro W3"/>
                          <a:cs typeface="ヒラギノ角ゴ Pro W3"/>
                        </a:rPr>
                        <a:t>mirabegron</a:t>
                      </a:r>
                      <a:r>
                        <a:rPr kumimoji="0" lang="en-US" sz="1400" b="1" i="0" u="none" strike="noStrike" cap="none" normalizeH="0" baseline="0" dirty="0" smtClean="0">
                          <a:ln>
                            <a:noFill/>
                          </a:ln>
                          <a:solidFill>
                            <a:srgbClr val="000000"/>
                          </a:solidFill>
                          <a:effectLst/>
                          <a:latin typeface="Trebuchet MS" pitchFamily="34" charset="0"/>
                          <a:ea typeface="ヒラギノ角ゴ Pro W3"/>
                          <a:cs typeface="ヒラギノ角ゴ Pro W3"/>
                        </a:rPr>
                        <a:t> 100 mg</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Trebuchet MS" pitchFamily="34" charset="0"/>
                          <a:ea typeface="ヒラギノ角ゴ Pro W3"/>
                          <a:cs typeface="ヒラギノ角ゴ Pro W3"/>
                        </a:rPr>
                        <a:t>(n=820)</a:t>
                      </a:r>
                      <a:endParaRPr kumimoji="0" lang="en-US" sz="1400" b="1" i="0" u="none" strike="noStrike" cap="none" normalizeH="0" baseline="0" dirty="0" smtClean="0">
                        <a:ln>
                          <a:noFill/>
                        </a:ln>
                        <a:solidFill>
                          <a:srgbClr val="000000"/>
                        </a:solidFill>
                        <a:effectLst/>
                        <a:latin typeface="Trebuchet MS" pitchFamily="34" charset="0"/>
                        <a:ea typeface="MS Mincho"/>
                        <a:cs typeface="Times New Roman" pitchFamily="18" charset="0"/>
                      </a:endParaRPr>
                    </a:p>
                  </a:txBody>
                  <a:tcPr marL="97239" marR="97239"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sz="1400" b="1" i="0" u="none" strike="noStrike" cap="none" normalizeH="0" baseline="0" dirty="0" err="1" smtClean="0">
                          <a:ln>
                            <a:noFill/>
                          </a:ln>
                          <a:solidFill>
                            <a:srgbClr val="000000"/>
                          </a:solidFill>
                          <a:effectLst/>
                          <a:latin typeface="Trebuchet MS" pitchFamily="34" charset="0"/>
                          <a:ea typeface="ヒラギノ角ゴ Pro W3"/>
                          <a:cs typeface="ヒラギノ角ゴ Pro W3"/>
                        </a:rPr>
                        <a:t>tolterodine</a:t>
                      </a:r>
                      <a:r>
                        <a:rPr kumimoji="0" lang="en-US" sz="1400" b="1" i="0" u="none" strike="noStrike" cap="none" normalizeH="0" baseline="0" dirty="0" smtClean="0">
                          <a:ln>
                            <a:noFill/>
                          </a:ln>
                          <a:solidFill>
                            <a:srgbClr val="000000"/>
                          </a:solidFill>
                          <a:effectLst/>
                          <a:latin typeface="Trebuchet MS" pitchFamily="34" charset="0"/>
                          <a:ea typeface="ヒラギノ角ゴ Pro W3"/>
                          <a:cs typeface="ヒラギノ角ゴ Pro W3"/>
                        </a:rPr>
                        <a:t> ER 4 mg</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Trebuchet MS" pitchFamily="34" charset="0"/>
                          <a:ea typeface="ヒラギノ角ゴ Pro W3"/>
                          <a:cs typeface="ヒラギノ角ゴ Pro W3"/>
                        </a:rPr>
                        <a:t>(n=812)</a:t>
                      </a:r>
                      <a:endParaRPr kumimoji="0" lang="en-US" sz="1400" b="1" i="0" u="none" strike="noStrike" cap="none" normalizeH="0" baseline="0" dirty="0" smtClean="0">
                        <a:ln>
                          <a:noFill/>
                        </a:ln>
                        <a:solidFill>
                          <a:srgbClr val="000000"/>
                        </a:solidFill>
                        <a:effectLst/>
                        <a:latin typeface="Trebuchet MS" pitchFamily="34" charset="0"/>
                        <a:ea typeface="MS Mincho"/>
                        <a:cs typeface="Times New Roman" pitchFamily="18" charset="0"/>
                      </a:endParaRPr>
                    </a:p>
                  </a:txBody>
                  <a:tcPr marL="97239" marR="97239"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85685">
                <a:tc>
                  <a:txBody>
                    <a:bodyPr/>
                    <a:lstStyle/>
                    <a:p>
                      <a:pPr marL="0" marR="0" lvl="0" indent="0" algn="l" defTabSz="914400" rtl="0" eaLnBrk="1" fontAlgn="base" latinLnBrk="0" hangingPunct="1">
                        <a:lnSpc>
                          <a:spcPct val="100000"/>
                        </a:lnSpc>
                        <a:spcBef>
                          <a:spcPct val="0"/>
                        </a:spcBef>
                        <a:spcAft>
                          <a:spcPct val="0"/>
                        </a:spcAft>
                        <a:buClr>
                          <a:schemeClr val="bg1"/>
                        </a:buClr>
                        <a:buSzTx/>
                        <a:buFontTx/>
                        <a:buNone/>
                        <a:tabLst/>
                      </a:pPr>
                      <a:r>
                        <a:rPr kumimoji="0" lang="en-US" sz="1400" b="0" i="0" u="none" strike="noStrike" cap="none" normalizeH="0" baseline="0" dirty="0" err="1" smtClean="0">
                          <a:ln>
                            <a:noFill/>
                          </a:ln>
                          <a:solidFill>
                            <a:srgbClr val="000000"/>
                          </a:solidFill>
                          <a:effectLst/>
                          <a:latin typeface="Trebuchet MS" pitchFamily="34" charset="0"/>
                          <a:ea typeface="ヒラギノ角ゴ Pro W3"/>
                          <a:cs typeface="ヒラギノ角ゴ Pro W3"/>
                        </a:rPr>
                        <a:t>QTc</a:t>
                      </a:r>
                      <a:r>
                        <a:rPr kumimoji="0" lang="en-US" sz="1400" b="0" i="0" u="none" strike="noStrike" cap="none" normalizeH="0" baseline="0" dirty="0" smtClean="0">
                          <a:ln>
                            <a:noFill/>
                          </a:ln>
                          <a:solidFill>
                            <a:srgbClr val="000000"/>
                          </a:solidFill>
                          <a:effectLst/>
                          <a:latin typeface="Trebuchet MS" pitchFamily="34" charset="0"/>
                          <a:ea typeface="ヒラギノ角ゴ Pro W3"/>
                          <a:cs typeface="ヒラギノ角ゴ Pro W3"/>
                        </a:rPr>
                        <a:t> Prolongation </a:t>
                      </a:r>
                      <a:endParaRPr kumimoji="0" lang="en-US" sz="1400" b="1" i="0" u="none" strike="noStrike" cap="none" normalizeH="0" baseline="0" dirty="0" smtClean="0">
                        <a:ln>
                          <a:noFill/>
                        </a:ln>
                        <a:solidFill>
                          <a:schemeClr val="tx1"/>
                        </a:solidFill>
                        <a:effectLst/>
                        <a:latin typeface="Trebuchet MS" pitchFamily="34" charset="0"/>
                        <a:ea typeface="MS Mincho"/>
                        <a:cs typeface="Times New Roman" pitchFamily="18" charset="0"/>
                      </a:endParaRPr>
                    </a:p>
                  </a:txBody>
                  <a:tcPr marL="97239" marR="97239"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sz="1400" b="0" i="0" u="none" strike="noStrike" cap="none" normalizeH="0" baseline="0" smtClean="0">
                          <a:ln>
                            <a:noFill/>
                          </a:ln>
                          <a:solidFill>
                            <a:srgbClr val="000000"/>
                          </a:solidFill>
                          <a:effectLst/>
                          <a:latin typeface="Trebuchet MS" pitchFamily="34" charset="0"/>
                          <a:ea typeface="ヒラギノ角ゴ Pro W3"/>
                          <a:cs typeface="ヒラギノ角ゴ Pro W3"/>
                        </a:rPr>
                        <a:t>3  (0.4%)</a:t>
                      </a:r>
                      <a:endParaRPr kumimoji="0" lang="en-US" sz="1400" b="1" i="0" u="none" strike="noStrike" cap="none" normalizeH="0" baseline="0" smtClean="0">
                        <a:ln>
                          <a:noFill/>
                        </a:ln>
                        <a:solidFill>
                          <a:schemeClr val="tx1"/>
                        </a:solidFill>
                        <a:effectLst/>
                        <a:latin typeface="Trebuchet MS" pitchFamily="34" charset="0"/>
                        <a:ea typeface="MS Mincho"/>
                        <a:cs typeface="Times New Roman" pitchFamily="18" charset="0"/>
                      </a:endParaRPr>
                    </a:p>
                  </a:txBody>
                  <a:tcPr marL="97239" marR="97239"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sz="1400" b="0" i="0" u="none" strike="noStrike" cap="none" normalizeH="0" baseline="0" smtClean="0">
                          <a:ln>
                            <a:noFill/>
                          </a:ln>
                          <a:solidFill>
                            <a:srgbClr val="000000"/>
                          </a:solidFill>
                          <a:effectLst/>
                          <a:latin typeface="Trebuchet MS" pitchFamily="34" charset="0"/>
                          <a:ea typeface="ヒラギノ角ゴ Pro W3"/>
                          <a:cs typeface="ヒラギノ角ゴ Pro W3"/>
                        </a:rPr>
                        <a:t>2  (0.2%)</a:t>
                      </a:r>
                      <a:endParaRPr kumimoji="0" lang="en-US" sz="1400" b="1" i="0" u="none" strike="noStrike" cap="none" normalizeH="0" baseline="0" smtClean="0">
                        <a:ln>
                          <a:noFill/>
                        </a:ln>
                        <a:solidFill>
                          <a:schemeClr val="tx1"/>
                        </a:solidFill>
                        <a:effectLst/>
                        <a:latin typeface="Trebuchet MS" pitchFamily="34" charset="0"/>
                        <a:ea typeface="MS Mincho"/>
                        <a:cs typeface="Times New Roman" pitchFamily="18" charset="0"/>
                      </a:endParaRPr>
                    </a:p>
                  </a:txBody>
                  <a:tcPr marL="97239" marR="97239"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sz="1400" b="0" i="0" u="none" strike="noStrike" cap="none" normalizeH="0" baseline="0" smtClean="0">
                          <a:ln>
                            <a:noFill/>
                          </a:ln>
                          <a:solidFill>
                            <a:srgbClr val="000000"/>
                          </a:solidFill>
                          <a:effectLst/>
                          <a:latin typeface="Trebuchet MS" pitchFamily="34" charset="0"/>
                          <a:ea typeface="ヒラギノ角ゴ Pro W3"/>
                          <a:cs typeface="ヒラギノ角ゴ Pro W3"/>
                        </a:rPr>
                        <a:t>3  (0.4%)</a:t>
                      </a:r>
                      <a:endParaRPr kumimoji="0" lang="en-US" sz="1400" b="1" i="0" u="none" strike="noStrike" cap="none" normalizeH="0" baseline="0" smtClean="0">
                        <a:ln>
                          <a:noFill/>
                        </a:ln>
                        <a:solidFill>
                          <a:schemeClr val="tx1"/>
                        </a:solidFill>
                        <a:effectLst/>
                        <a:latin typeface="Trebuchet MS" pitchFamily="34" charset="0"/>
                        <a:ea typeface="MS Mincho"/>
                        <a:cs typeface="Times New Roman" pitchFamily="18" charset="0"/>
                      </a:endParaRPr>
                    </a:p>
                  </a:txBody>
                  <a:tcPr marL="97239" marR="97239"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BF8D1"/>
                    </a:solidFill>
                  </a:tcPr>
                </a:tc>
              </a:tr>
              <a:tr h="385685">
                <a:tc>
                  <a:txBody>
                    <a:bodyPr/>
                    <a:lstStyle/>
                    <a:p>
                      <a:pPr marL="0" marR="0" lvl="0" indent="0" algn="l" defTabSz="914400" rtl="0" eaLnBrk="1" fontAlgn="base" latinLnBrk="0" hangingPunct="1">
                        <a:lnSpc>
                          <a:spcPct val="100000"/>
                        </a:lnSpc>
                        <a:spcBef>
                          <a:spcPct val="0"/>
                        </a:spcBef>
                        <a:spcAft>
                          <a:spcPct val="0"/>
                        </a:spcAft>
                        <a:buClr>
                          <a:schemeClr val="bg1"/>
                        </a:buClr>
                        <a:buSzTx/>
                        <a:buFontTx/>
                        <a:buNone/>
                        <a:tabLst/>
                      </a:pPr>
                      <a:r>
                        <a:rPr kumimoji="0" lang="en-US" sz="1400" b="0" i="0" u="none" strike="noStrike" cap="none" normalizeH="0" baseline="0" smtClean="0">
                          <a:ln>
                            <a:noFill/>
                          </a:ln>
                          <a:solidFill>
                            <a:srgbClr val="000000"/>
                          </a:solidFill>
                          <a:effectLst/>
                          <a:latin typeface="Trebuchet MS" pitchFamily="34" charset="0"/>
                          <a:ea typeface="ヒラギノ角ゴ Pro W3"/>
                          <a:cs typeface="ヒラギノ角ゴ Pro W3"/>
                        </a:rPr>
                        <a:t>Hypertension</a:t>
                      </a:r>
                      <a:endParaRPr kumimoji="0" lang="en-US" sz="1400" b="1" i="0" u="none" strike="noStrike" cap="none" normalizeH="0" baseline="0" smtClean="0">
                        <a:ln>
                          <a:noFill/>
                        </a:ln>
                        <a:solidFill>
                          <a:schemeClr val="tx1"/>
                        </a:solidFill>
                        <a:effectLst/>
                        <a:latin typeface="Trebuchet MS" pitchFamily="34" charset="0"/>
                        <a:ea typeface="MS Mincho"/>
                        <a:cs typeface="Times New Roman" pitchFamily="18" charset="0"/>
                      </a:endParaRPr>
                    </a:p>
                  </a:txBody>
                  <a:tcPr marL="97239" marR="97239"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sz="1400" b="0" i="0" u="none" strike="noStrike" cap="none" normalizeH="0" baseline="0" dirty="0" smtClean="0">
                          <a:ln>
                            <a:noFill/>
                          </a:ln>
                          <a:solidFill>
                            <a:srgbClr val="000000"/>
                          </a:solidFill>
                          <a:effectLst/>
                          <a:latin typeface="Trebuchet MS" pitchFamily="34" charset="0"/>
                          <a:ea typeface="ヒラギノ角ゴ Pro W3"/>
                          <a:cs typeface="ヒラギノ角ゴ Pro W3"/>
                        </a:rPr>
                        <a:t>89  (11.0%)</a:t>
                      </a:r>
                      <a:endParaRPr kumimoji="0" lang="en-US" sz="1400" b="1" i="0" u="none" strike="noStrike" cap="none" normalizeH="0" baseline="0" dirty="0" smtClean="0">
                        <a:ln>
                          <a:noFill/>
                        </a:ln>
                        <a:solidFill>
                          <a:schemeClr val="tx1"/>
                        </a:solidFill>
                        <a:effectLst/>
                        <a:latin typeface="Trebuchet MS" pitchFamily="34" charset="0"/>
                        <a:ea typeface="MS Mincho"/>
                        <a:cs typeface="Times New Roman" pitchFamily="18" charset="0"/>
                      </a:endParaRPr>
                    </a:p>
                  </a:txBody>
                  <a:tcPr marL="97239" marR="97239"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sz="1400" b="0" i="0" u="none" strike="noStrike" cap="none" normalizeH="0" baseline="0" smtClean="0">
                          <a:ln>
                            <a:noFill/>
                          </a:ln>
                          <a:solidFill>
                            <a:srgbClr val="000000"/>
                          </a:solidFill>
                          <a:effectLst/>
                          <a:latin typeface="Trebuchet MS" pitchFamily="34" charset="0"/>
                          <a:ea typeface="ヒラギノ角ゴ Pro W3"/>
                          <a:cs typeface="ヒラギノ角ゴ Pro W3"/>
                        </a:rPr>
                        <a:t>83  (10.1%)</a:t>
                      </a:r>
                      <a:endParaRPr kumimoji="0" lang="en-US" sz="1400" b="1" i="0" u="none" strike="noStrike" cap="none" normalizeH="0" baseline="0" smtClean="0">
                        <a:ln>
                          <a:noFill/>
                        </a:ln>
                        <a:solidFill>
                          <a:schemeClr val="tx1"/>
                        </a:solidFill>
                        <a:effectLst/>
                        <a:latin typeface="Trebuchet MS" pitchFamily="34" charset="0"/>
                        <a:ea typeface="MS Mincho"/>
                        <a:cs typeface="Times New Roman" pitchFamily="18" charset="0"/>
                      </a:endParaRPr>
                    </a:p>
                  </a:txBody>
                  <a:tcPr marL="97239" marR="97239"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sz="1400" b="0" i="0" u="none" strike="noStrike" cap="none" normalizeH="0" baseline="0" smtClean="0">
                          <a:ln>
                            <a:noFill/>
                          </a:ln>
                          <a:solidFill>
                            <a:srgbClr val="000000"/>
                          </a:solidFill>
                          <a:effectLst/>
                          <a:latin typeface="Trebuchet MS" pitchFamily="34" charset="0"/>
                          <a:ea typeface="ヒラギノ角ゴ Pro W3"/>
                          <a:cs typeface="ヒラギノ角ゴ Pro W3"/>
                        </a:rPr>
                        <a:t>86  (10.6%)</a:t>
                      </a:r>
                      <a:endParaRPr kumimoji="0" lang="en-US" sz="1400" b="1" i="0" u="none" strike="noStrike" cap="none" normalizeH="0" baseline="0" smtClean="0">
                        <a:ln>
                          <a:noFill/>
                        </a:ln>
                        <a:solidFill>
                          <a:schemeClr val="tx1"/>
                        </a:solidFill>
                        <a:effectLst/>
                        <a:latin typeface="Trebuchet MS" pitchFamily="34" charset="0"/>
                        <a:ea typeface="MS Mincho"/>
                        <a:cs typeface="Times New Roman" pitchFamily="18" charset="0"/>
                      </a:endParaRPr>
                    </a:p>
                  </a:txBody>
                  <a:tcPr marL="97239" marR="97239"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BF8D1"/>
                    </a:solidFill>
                  </a:tcPr>
                </a:tc>
              </a:tr>
              <a:tr h="385685">
                <a:tc>
                  <a:txBody>
                    <a:bodyPr/>
                    <a:lstStyle/>
                    <a:p>
                      <a:pPr marL="0" marR="0" lvl="0" indent="0" algn="l" defTabSz="914400" rtl="0" eaLnBrk="1" fontAlgn="base" latinLnBrk="0" hangingPunct="1">
                        <a:lnSpc>
                          <a:spcPct val="100000"/>
                        </a:lnSpc>
                        <a:spcBef>
                          <a:spcPct val="0"/>
                        </a:spcBef>
                        <a:spcAft>
                          <a:spcPct val="0"/>
                        </a:spcAft>
                        <a:buClr>
                          <a:schemeClr val="bg1"/>
                        </a:buClr>
                        <a:buSzTx/>
                        <a:buFontTx/>
                        <a:buNone/>
                        <a:tabLst/>
                      </a:pPr>
                      <a:r>
                        <a:rPr kumimoji="0" lang="en-US" sz="1400" b="0" i="0" u="none" strike="noStrike" cap="none" normalizeH="0" baseline="0" smtClean="0">
                          <a:ln>
                            <a:noFill/>
                          </a:ln>
                          <a:solidFill>
                            <a:srgbClr val="000000"/>
                          </a:solidFill>
                          <a:effectLst/>
                          <a:latin typeface="Trebuchet MS" pitchFamily="34" charset="0"/>
                          <a:ea typeface="ヒラギノ角ゴ Pro W3"/>
                          <a:cs typeface="ヒラギノ角ゴ Pro W3"/>
                        </a:rPr>
                        <a:t>Cardiac Arrhythmia</a:t>
                      </a:r>
                      <a:endParaRPr kumimoji="0" lang="en-US" sz="1400" b="1" i="0" u="none" strike="noStrike" cap="none" normalizeH="0" baseline="0" smtClean="0">
                        <a:ln>
                          <a:noFill/>
                        </a:ln>
                        <a:solidFill>
                          <a:schemeClr val="tx1"/>
                        </a:solidFill>
                        <a:effectLst/>
                        <a:latin typeface="Trebuchet MS" pitchFamily="34" charset="0"/>
                        <a:ea typeface="MS Mincho"/>
                        <a:cs typeface="Times New Roman" pitchFamily="18" charset="0"/>
                      </a:endParaRPr>
                    </a:p>
                  </a:txBody>
                  <a:tcPr marL="97239" marR="97239"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sz="1400" b="0" i="0" u="none" strike="noStrike" cap="none" normalizeH="0" baseline="0" dirty="0" smtClean="0">
                          <a:ln>
                            <a:noFill/>
                          </a:ln>
                          <a:solidFill>
                            <a:schemeClr val="tx1"/>
                          </a:solidFill>
                          <a:effectLst/>
                          <a:latin typeface="Trebuchet MS" pitchFamily="34" charset="0"/>
                          <a:ea typeface="ヒラギノ角ゴ Pro W3"/>
                          <a:cs typeface="ヒラギノ角ゴ Pro W3"/>
                        </a:rPr>
                        <a:t>32  (3.9%)</a:t>
                      </a:r>
                      <a:endParaRPr kumimoji="0" lang="en-US" sz="1400" b="1" i="0" u="none" strike="noStrike" cap="none" normalizeH="0" baseline="0" dirty="0" smtClean="0">
                        <a:ln>
                          <a:noFill/>
                        </a:ln>
                        <a:solidFill>
                          <a:schemeClr val="tx1"/>
                        </a:solidFill>
                        <a:effectLst/>
                        <a:latin typeface="Trebuchet MS" pitchFamily="34" charset="0"/>
                        <a:ea typeface="MS Mincho"/>
                        <a:cs typeface="Times New Roman" pitchFamily="18" charset="0"/>
                      </a:endParaRPr>
                    </a:p>
                  </a:txBody>
                  <a:tcPr marL="97239" marR="97239"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sz="1400" b="0" i="0" u="none" strike="noStrike" cap="none" normalizeH="0" baseline="0" dirty="0" smtClean="0">
                          <a:ln>
                            <a:noFill/>
                          </a:ln>
                          <a:solidFill>
                            <a:schemeClr val="tx1"/>
                          </a:solidFill>
                          <a:effectLst/>
                          <a:latin typeface="Trebuchet MS" pitchFamily="34" charset="0"/>
                          <a:ea typeface="ヒラギノ角ゴ Pro W3"/>
                          <a:cs typeface="ヒラギノ角ゴ Pro W3"/>
                        </a:rPr>
                        <a:t>34  (4.1%)</a:t>
                      </a:r>
                      <a:endParaRPr kumimoji="0" lang="en-US" sz="1400" b="1" i="0" u="none" strike="noStrike" cap="none" normalizeH="0" baseline="0" dirty="0" smtClean="0">
                        <a:ln>
                          <a:noFill/>
                        </a:ln>
                        <a:solidFill>
                          <a:schemeClr val="tx1"/>
                        </a:solidFill>
                        <a:effectLst/>
                        <a:latin typeface="Trebuchet MS" pitchFamily="34" charset="0"/>
                        <a:ea typeface="MS Mincho"/>
                        <a:cs typeface="Times New Roman" pitchFamily="18" charset="0"/>
                      </a:endParaRPr>
                    </a:p>
                  </a:txBody>
                  <a:tcPr marL="97239" marR="97239"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sz="1400" b="0" i="0" u="none" strike="noStrike" cap="none" normalizeH="0" baseline="0" dirty="0" smtClean="0">
                          <a:ln>
                            <a:noFill/>
                          </a:ln>
                          <a:solidFill>
                            <a:schemeClr val="tx1"/>
                          </a:solidFill>
                          <a:effectLst/>
                          <a:latin typeface="Trebuchet MS" pitchFamily="34" charset="0"/>
                          <a:ea typeface="ヒラギノ角ゴ Pro W3"/>
                          <a:cs typeface="ヒラギノ角ゴ Pro W3"/>
                        </a:rPr>
                        <a:t>49  (6.0%)</a:t>
                      </a:r>
                      <a:endParaRPr kumimoji="0" lang="en-US" sz="1400" b="1" i="0" u="none" strike="noStrike" cap="none" normalizeH="0" baseline="0" dirty="0" smtClean="0">
                        <a:ln>
                          <a:noFill/>
                        </a:ln>
                        <a:solidFill>
                          <a:schemeClr val="tx1"/>
                        </a:solidFill>
                        <a:effectLst/>
                        <a:latin typeface="Trebuchet MS" pitchFamily="34" charset="0"/>
                        <a:ea typeface="MS Mincho"/>
                        <a:cs typeface="Times New Roman" pitchFamily="18" charset="0"/>
                      </a:endParaRPr>
                    </a:p>
                  </a:txBody>
                  <a:tcPr marL="97239" marR="97239"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BF8D1"/>
                    </a:solidFill>
                  </a:tcPr>
                </a:tc>
              </a:tr>
              <a:tr h="385685">
                <a:tc>
                  <a:txBody>
                    <a:bodyPr/>
                    <a:lstStyle/>
                    <a:p>
                      <a:pPr marL="0" marR="0" lvl="0" indent="0" algn="l" defTabSz="914400" rtl="0" eaLnBrk="1" fontAlgn="base" latinLnBrk="0" hangingPunct="1">
                        <a:lnSpc>
                          <a:spcPct val="100000"/>
                        </a:lnSpc>
                        <a:spcBef>
                          <a:spcPct val="0"/>
                        </a:spcBef>
                        <a:spcAft>
                          <a:spcPct val="0"/>
                        </a:spcAft>
                        <a:buClr>
                          <a:schemeClr val="bg1"/>
                        </a:buClr>
                        <a:buSzTx/>
                        <a:buFontTx/>
                        <a:buNone/>
                        <a:tabLst/>
                      </a:pPr>
                      <a:r>
                        <a:rPr kumimoji="0" lang="en-US" sz="1400" b="0" i="0" u="none" strike="noStrike" cap="none" normalizeH="0" baseline="0" smtClean="0">
                          <a:ln>
                            <a:noFill/>
                          </a:ln>
                          <a:solidFill>
                            <a:srgbClr val="000000"/>
                          </a:solidFill>
                          <a:effectLst/>
                          <a:latin typeface="Trebuchet MS" pitchFamily="34" charset="0"/>
                          <a:ea typeface="ヒラギノ角ゴ Pro W3"/>
                          <a:cs typeface="ヒラギノ角ゴ Pro W3"/>
                        </a:rPr>
                        <a:t>Urinary Retention*</a:t>
                      </a:r>
                      <a:endParaRPr kumimoji="0" lang="en-US" sz="1400" b="1" i="0" u="none" strike="noStrike" cap="none" normalizeH="0" baseline="0" smtClean="0">
                        <a:ln>
                          <a:noFill/>
                        </a:ln>
                        <a:solidFill>
                          <a:schemeClr val="tx1"/>
                        </a:solidFill>
                        <a:effectLst/>
                        <a:latin typeface="Trebuchet MS" pitchFamily="34" charset="0"/>
                        <a:ea typeface="MS Mincho"/>
                        <a:cs typeface="Times New Roman" pitchFamily="18" charset="0"/>
                      </a:endParaRPr>
                    </a:p>
                  </a:txBody>
                  <a:tcPr marL="97239" marR="97239"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sz="1400" b="0" i="0" u="none" strike="noStrike" cap="none" normalizeH="0" baseline="0" dirty="0" smtClean="0">
                          <a:ln>
                            <a:noFill/>
                          </a:ln>
                          <a:solidFill>
                            <a:srgbClr val="000000"/>
                          </a:solidFill>
                          <a:effectLst/>
                          <a:latin typeface="Trebuchet MS" pitchFamily="34" charset="0"/>
                          <a:ea typeface="ヒラギノ角ゴ Pro W3"/>
                          <a:cs typeface="ヒラギノ角ゴ Pro W3"/>
                        </a:rPr>
                        <a:t>1  (0.1%)</a:t>
                      </a:r>
                      <a:endParaRPr kumimoji="0" lang="en-US" sz="1400" b="1" i="0" u="none" strike="noStrike" cap="none" normalizeH="0" baseline="0" dirty="0" smtClean="0">
                        <a:ln>
                          <a:noFill/>
                        </a:ln>
                        <a:solidFill>
                          <a:schemeClr val="tx1"/>
                        </a:solidFill>
                        <a:effectLst/>
                        <a:latin typeface="Trebuchet MS" pitchFamily="34" charset="0"/>
                        <a:ea typeface="MS Mincho"/>
                        <a:cs typeface="Times New Roman" pitchFamily="18" charset="0"/>
                      </a:endParaRPr>
                    </a:p>
                  </a:txBody>
                  <a:tcPr marL="97239" marR="97239"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sz="1400" b="0" i="0" u="none" strike="noStrike" cap="none" normalizeH="0" baseline="0" smtClean="0">
                          <a:ln>
                            <a:noFill/>
                          </a:ln>
                          <a:solidFill>
                            <a:srgbClr val="000000"/>
                          </a:solidFill>
                          <a:effectLst/>
                          <a:latin typeface="Trebuchet MS" pitchFamily="34" charset="0"/>
                          <a:ea typeface="ヒラギノ角ゴ Pro W3"/>
                          <a:cs typeface="ヒラギノ角ゴ Pro W3"/>
                        </a:rPr>
                        <a:t>1  (0.1%)</a:t>
                      </a:r>
                      <a:endParaRPr kumimoji="0" lang="en-US" sz="1400" b="1" i="0" u="none" strike="noStrike" cap="none" normalizeH="0" baseline="0" smtClean="0">
                        <a:ln>
                          <a:noFill/>
                        </a:ln>
                        <a:solidFill>
                          <a:schemeClr val="tx1"/>
                        </a:solidFill>
                        <a:effectLst/>
                        <a:latin typeface="Trebuchet MS" pitchFamily="34" charset="0"/>
                        <a:ea typeface="MS Mincho"/>
                        <a:cs typeface="Times New Roman" pitchFamily="18" charset="0"/>
                      </a:endParaRPr>
                    </a:p>
                  </a:txBody>
                  <a:tcPr marL="97239" marR="97239"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sz="1400" b="0" i="0" u="none" strike="noStrike" cap="none" normalizeH="0" baseline="0" smtClean="0">
                          <a:ln>
                            <a:noFill/>
                          </a:ln>
                          <a:solidFill>
                            <a:srgbClr val="000000"/>
                          </a:solidFill>
                          <a:effectLst/>
                          <a:latin typeface="Trebuchet MS" pitchFamily="34" charset="0"/>
                          <a:ea typeface="ヒラギノ角ゴ Pro W3"/>
                          <a:cs typeface="ヒラギノ角ゴ Pro W3"/>
                        </a:rPr>
                        <a:t>3  (0.4%)</a:t>
                      </a:r>
                      <a:endParaRPr kumimoji="0" lang="en-US" sz="1400" b="1" i="0" u="none" strike="noStrike" cap="none" normalizeH="0" baseline="0" smtClean="0">
                        <a:ln>
                          <a:noFill/>
                        </a:ln>
                        <a:solidFill>
                          <a:schemeClr val="tx1"/>
                        </a:solidFill>
                        <a:effectLst/>
                        <a:latin typeface="Trebuchet MS" pitchFamily="34" charset="0"/>
                        <a:ea typeface="MS Mincho"/>
                        <a:cs typeface="Times New Roman" pitchFamily="18" charset="0"/>
                      </a:endParaRPr>
                    </a:p>
                  </a:txBody>
                  <a:tcPr marL="97239" marR="97239"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BF8D1"/>
                    </a:solidFill>
                  </a:tcPr>
                </a:tc>
              </a:tr>
              <a:tr h="385685">
                <a:tc>
                  <a:txBody>
                    <a:bodyPr/>
                    <a:lstStyle/>
                    <a:p>
                      <a:pPr marL="0" marR="0" lvl="0" indent="0" algn="l" defTabSz="914400" rtl="0" eaLnBrk="1" fontAlgn="base" latinLnBrk="0" hangingPunct="1">
                        <a:lnSpc>
                          <a:spcPct val="100000"/>
                        </a:lnSpc>
                        <a:spcBef>
                          <a:spcPct val="0"/>
                        </a:spcBef>
                        <a:spcAft>
                          <a:spcPct val="0"/>
                        </a:spcAft>
                        <a:buClr>
                          <a:schemeClr val="bg1"/>
                        </a:buClr>
                        <a:buSzTx/>
                        <a:buFontTx/>
                        <a:buNone/>
                        <a:tabLst/>
                      </a:pPr>
                      <a:r>
                        <a:rPr kumimoji="0" lang="en-US" sz="1400" b="0" i="0" u="none" strike="noStrike" cap="none" normalizeH="0" baseline="0" smtClean="0">
                          <a:ln>
                            <a:noFill/>
                          </a:ln>
                          <a:solidFill>
                            <a:srgbClr val="000000"/>
                          </a:solidFill>
                          <a:effectLst/>
                          <a:latin typeface="Trebuchet MS" pitchFamily="34" charset="0"/>
                          <a:ea typeface="ヒラギノ角ゴ Pro W3"/>
                          <a:cs typeface="ヒラギノ角ゴ Pro W3"/>
                        </a:rPr>
                        <a:t>Acute Urinary Retention</a:t>
                      </a:r>
                      <a:endParaRPr kumimoji="0" lang="en-US" sz="1400" b="1" i="0" u="none" strike="noStrike" cap="none" normalizeH="0" baseline="0" smtClean="0">
                        <a:ln>
                          <a:noFill/>
                        </a:ln>
                        <a:solidFill>
                          <a:schemeClr val="tx1"/>
                        </a:solidFill>
                        <a:effectLst/>
                        <a:latin typeface="Trebuchet MS" pitchFamily="34" charset="0"/>
                        <a:ea typeface="MS Mincho"/>
                        <a:cs typeface="Times New Roman" pitchFamily="18" charset="0"/>
                      </a:endParaRPr>
                    </a:p>
                  </a:txBody>
                  <a:tcPr marL="97239" marR="97239"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sz="1400" b="0" i="0" u="none" strike="noStrike" cap="none" normalizeH="0" baseline="0" smtClean="0">
                          <a:ln>
                            <a:noFill/>
                          </a:ln>
                          <a:solidFill>
                            <a:srgbClr val="000000"/>
                          </a:solidFill>
                          <a:effectLst/>
                          <a:latin typeface="Trebuchet MS" pitchFamily="34" charset="0"/>
                          <a:ea typeface="ヒラギノ角ゴ Pro W3"/>
                          <a:cs typeface="ヒラギノ角ゴ Pro W3"/>
                        </a:rPr>
                        <a:t>0</a:t>
                      </a:r>
                      <a:endParaRPr kumimoji="0" lang="en-US" sz="1400" b="1" i="0" u="none" strike="noStrike" cap="none" normalizeH="0" baseline="0" smtClean="0">
                        <a:ln>
                          <a:noFill/>
                        </a:ln>
                        <a:solidFill>
                          <a:schemeClr val="tx1"/>
                        </a:solidFill>
                        <a:effectLst/>
                        <a:latin typeface="Trebuchet MS" pitchFamily="34" charset="0"/>
                        <a:ea typeface="MS Mincho"/>
                        <a:cs typeface="Times New Roman" pitchFamily="18" charset="0"/>
                      </a:endParaRPr>
                    </a:p>
                  </a:txBody>
                  <a:tcPr marL="97239" marR="97239"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sz="1400" b="0" i="0" u="none" strike="noStrike" cap="none" normalizeH="0" baseline="0" dirty="0" smtClean="0">
                          <a:ln>
                            <a:noFill/>
                          </a:ln>
                          <a:solidFill>
                            <a:srgbClr val="000000"/>
                          </a:solidFill>
                          <a:effectLst/>
                          <a:latin typeface="Trebuchet MS" pitchFamily="34" charset="0"/>
                          <a:ea typeface="ヒラギノ角ゴ Pro W3"/>
                          <a:cs typeface="ヒラギノ角ゴ Pro W3"/>
                        </a:rPr>
                        <a:t>1  (0.1%)</a:t>
                      </a:r>
                      <a:endParaRPr kumimoji="0" lang="en-US" sz="1400" b="1" i="0" u="none" strike="noStrike" cap="none" normalizeH="0" baseline="0" dirty="0" smtClean="0">
                        <a:ln>
                          <a:noFill/>
                        </a:ln>
                        <a:solidFill>
                          <a:schemeClr val="tx1"/>
                        </a:solidFill>
                        <a:effectLst/>
                        <a:latin typeface="Trebuchet MS" pitchFamily="34" charset="0"/>
                        <a:ea typeface="MS Mincho"/>
                        <a:cs typeface="Times New Roman" pitchFamily="18" charset="0"/>
                      </a:endParaRPr>
                    </a:p>
                  </a:txBody>
                  <a:tcPr marL="97239" marR="97239"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sz="1400" b="0" i="0" u="none" strike="noStrike" cap="none" normalizeH="0" baseline="0" smtClean="0">
                          <a:ln>
                            <a:noFill/>
                          </a:ln>
                          <a:solidFill>
                            <a:srgbClr val="000000"/>
                          </a:solidFill>
                          <a:effectLst/>
                          <a:latin typeface="Trebuchet MS" pitchFamily="34" charset="0"/>
                          <a:ea typeface="ヒラギノ角ゴ Pro W3"/>
                          <a:cs typeface="ヒラギノ角ゴ Pro W3"/>
                        </a:rPr>
                        <a:t>1  (0.1%)</a:t>
                      </a:r>
                      <a:endParaRPr kumimoji="0" lang="en-US" sz="1400" b="1" i="0" u="none" strike="noStrike" cap="none" normalizeH="0" baseline="0" smtClean="0">
                        <a:ln>
                          <a:noFill/>
                        </a:ln>
                        <a:solidFill>
                          <a:schemeClr val="tx1"/>
                        </a:solidFill>
                        <a:effectLst/>
                        <a:latin typeface="Trebuchet MS" pitchFamily="34" charset="0"/>
                        <a:ea typeface="MS Mincho"/>
                        <a:cs typeface="Times New Roman" pitchFamily="18" charset="0"/>
                      </a:endParaRPr>
                    </a:p>
                  </a:txBody>
                  <a:tcPr marL="97239" marR="97239"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BF8D1"/>
                    </a:solidFill>
                  </a:tcPr>
                </a:tc>
              </a:tr>
              <a:tr h="385685">
                <a:tc>
                  <a:txBody>
                    <a:bodyPr/>
                    <a:lstStyle/>
                    <a:p>
                      <a:pPr marL="0" marR="0" lvl="0" indent="0" algn="l" defTabSz="914400" rtl="0" eaLnBrk="1" fontAlgn="base" latinLnBrk="0" hangingPunct="1">
                        <a:lnSpc>
                          <a:spcPct val="100000"/>
                        </a:lnSpc>
                        <a:spcBef>
                          <a:spcPct val="0"/>
                        </a:spcBef>
                        <a:spcAft>
                          <a:spcPct val="0"/>
                        </a:spcAft>
                        <a:buClr>
                          <a:schemeClr val="bg1"/>
                        </a:buClr>
                        <a:buSzTx/>
                        <a:buFontTx/>
                        <a:buNone/>
                        <a:tabLst/>
                      </a:pPr>
                      <a:r>
                        <a:rPr kumimoji="0" lang="en-US" sz="1400" b="0" i="0" u="none" strike="noStrike" cap="none" normalizeH="0" baseline="0" smtClean="0">
                          <a:ln>
                            <a:noFill/>
                          </a:ln>
                          <a:solidFill>
                            <a:srgbClr val="000000"/>
                          </a:solidFill>
                          <a:effectLst/>
                          <a:latin typeface="Trebuchet MS" pitchFamily="34" charset="0"/>
                          <a:ea typeface="ヒラギノ角ゴ Pro W3"/>
                          <a:cs typeface="ヒラギノ角ゴ Pro W3"/>
                        </a:rPr>
                        <a:t>Hypersensitivity</a:t>
                      </a:r>
                      <a:endParaRPr kumimoji="0" lang="en-US" sz="1400" b="1" i="0" u="none" strike="noStrike" cap="none" normalizeH="0" baseline="0" smtClean="0">
                        <a:ln>
                          <a:noFill/>
                        </a:ln>
                        <a:solidFill>
                          <a:schemeClr val="tx1"/>
                        </a:solidFill>
                        <a:effectLst/>
                        <a:latin typeface="Trebuchet MS" pitchFamily="34" charset="0"/>
                        <a:ea typeface="MS Mincho"/>
                        <a:cs typeface="Times New Roman" pitchFamily="18" charset="0"/>
                      </a:endParaRPr>
                    </a:p>
                  </a:txBody>
                  <a:tcPr marL="97239" marR="97239"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sz="1400" b="0" i="0" u="none" strike="noStrike" cap="none" normalizeH="0" baseline="0" smtClean="0">
                          <a:ln>
                            <a:noFill/>
                          </a:ln>
                          <a:solidFill>
                            <a:srgbClr val="000000"/>
                          </a:solidFill>
                          <a:effectLst/>
                          <a:latin typeface="Trebuchet MS" pitchFamily="34" charset="0"/>
                          <a:ea typeface="ヒラギノ角ゴ Pro W3"/>
                          <a:cs typeface="ヒラギノ角ゴ Pro W3"/>
                        </a:rPr>
                        <a:t>45  (5.5%)</a:t>
                      </a:r>
                      <a:endParaRPr kumimoji="0" lang="en-US" sz="1400" b="1" i="0" u="none" strike="noStrike" cap="none" normalizeH="0" baseline="0" smtClean="0">
                        <a:ln>
                          <a:noFill/>
                        </a:ln>
                        <a:solidFill>
                          <a:schemeClr val="tx1"/>
                        </a:solidFill>
                        <a:effectLst/>
                        <a:latin typeface="Trebuchet MS" pitchFamily="34" charset="0"/>
                        <a:ea typeface="MS Mincho"/>
                        <a:cs typeface="Times New Roman" pitchFamily="18" charset="0"/>
                      </a:endParaRPr>
                    </a:p>
                  </a:txBody>
                  <a:tcPr marL="97239" marR="97239"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sz="1400" b="0" i="0" u="none" strike="noStrike" cap="none" normalizeH="0" baseline="0" dirty="0" smtClean="0">
                          <a:ln>
                            <a:noFill/>
                          </a:ln>
                          <a:solidFill>
                            <a:srgbClr val="000000"/>
                          </a:solidFill>
                          <a:effectLst/>
                          <a:latin typeface="Trebuchet MS" pitchFamily="34" charset="0"/>
                          <a:ea typeface="ヒラギノ角ゴ Pro W3"/>
                          <a:cs typeface="ヒラギノ角ゴ Pro W3"/>
                        </a:rPr>
                        <a:t>44  (5.4%)</a:t>
                      </a:r>
                      <a:endParaRPr kumimoji="0" lang="en-US" sz="1400" b="1" i="0" u="none" strike="noStrike" cap="none" normalizeH="0" baseline="0" dirty="0" smtClean="0">
                        <a:ln>
                          <a:noFill/>
                        </a:ln>
                        <a:solidFill>
                          <a:schemeClr val="tx1"/>
                        </a:solidFill>
                        <a:effectLst/>
                        <a:latin typeface="Trebuchet MS" pitchFamily="34" charset="0"/>
                        <a:ea typeface="MS Mincho"/>
                        <a:cs typeface="Times New Roman" pitchFamily="18" charset="0"/>
                      </a:endParaRPr>
                    </a:p>
                  </a:txBody>
                  <a:tcPr marL="97239" marR="97239"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sz="1400" b="0" i="0" u="none" strike="noStrike" cap="none" normalizeH="0" baseline="0" smtClean="0">
                          <a:ln>
                            <a:noFill/>
                          </a:ln>
                          <a:solidFill>
                            <a:srgbClr val="000000"/>
                          </a:solidFill>
                          <a:effectLst/>
                          <a:latin typeface="Trebuchet MS" pitchFamily="34" charset="0"/>
                          <a:ea typeface="ヒラギノ角ゴ Pro W3"/>
                          <a:cs typeface="ヒラギノ角ゴ Pro W3"/>
                        </a:rPr>
                        <a:t>42  (5.2%)</a:t>
                      </a:r>
                      <a:endParaRPr kumimoji="0" lang="en-US" sz="1400" b="1" i="0" u="none" strike="noStrike" cap="none" normalizeH="0" baseline="0" smtClean="0">
                        <a:ln>
                          <a:noFill/>
                        </a:ln>
                        <a:solidFill>
                          <a:schemeClr val="tx1"/>
                        </a:solidFill>
                        <a:effectLst/>
                        <a:latin typeface="Trebuchet MS" pitchFamily="34" charset="0"/>
                        <a:ea typeface="MS Mincho"/>
                        <a:cs typeface="Times New Roman" pitchFamily="18" charset="0"/>
                      </a:endParaRPr>
                    </a:p>
                  </a:txBody>
                  <a:tcPr marL="97239" marR="97239"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BF8D1"/>
                    </a:solidFill>
                  </a:tcPr>
                </a:tc>
              </a:tr>
              <a:tr h="385685">
                <a:tc>
                  <a:txBody>
                    <a:bodyPr/>
                    <a:lstStyle/>
                    <a:p>
                      <a:pPr marL="0" marR="0" lvl="0" indent="0" algn="l" defTabSz="914400" rtl="0" eaLnBrk="1" fontAlgn="base" latinLnBrk="0" hangingPunct="1">
                        <a:lnSpc>
                          <a:spcPct val="100000"/>
                        </a:lnSpc>
                        <a:spcBef>
                          <a:spcPct val="0"/>
                        </a:spcBef>
                        <a:spcAft>
                          <a:spcPct val="0"/>
                        </a:spcAft>
                        <a:buClr>
                          <a:schemeClr val="bg1"/>
                        </a:buClr>
                        <a:buSzTx/>
                        <a:buFontTx/>
                        <a:buNone/>
                        <a:tabLst/>
                      </a:pPr>
                      <a:r>
                        <a:rPr kumimoji="0" lang="en-US" sz="1400" b="0" i="0" u="none" strike="noStrike" cap="none" normalizeH="0" baseline="0" smtClean="0">
                          <a:ln>
                            <a:noFill/>
                          </a:ln>
                          <a:solidFill>
                            <a:srgbClr val="000000"/>
                          </a:solidFill>
                          <a:effectLst/>
                          <a:latin typeface="Trebuchet MS" pitchFamily="34" charset="0"/>
                          <a:ea typeface="ヒラギノ角ゴ Pro W3"/>
                          <a:cs typeface="ヒラギノ角ゴ Pro W3"/>
                        </a:rPr>
                        <a:t>Syncope/Seizure</a:t>
                      </a:r>
                      <a:endParaRPr kumimoji="0" lang="en-US" sz="1400" b="1" i="0" u="none" strike="noStrike" cap="none" normalizeH="0" baseline="0" smtClean="0">
                        <a:ln>
                          <a:noFill/>
                        </a:ln>
                        <a:solidFill>
                          <a:schemeClr val="tx1"/>
                        </a:solidFill>
                        <a:effectLst/>
                        <a:latin typeface="Trebuchet MS" pitchFamily="34" charset="0"/>
                        <a:ea typeface="MS Mincho"/>
                        <a:cs typeface="Times New Roman" pitchFamily="18" charset="0"/>
                      </a:endParaRPr>
                    </a:p>
                  </a:txBody>
                  <a:tcPr marL="97239" marR="97239"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sz="1400" b="0" i="0" u="none" strike="noStrike" cap="none" normalizeH="0" baseline="0" smtClean="0">
                          <a:ln>
                            <a:noFill/>
                          </a:ln>
                          <a:solidFill>
                            <a:srgbClr val="000000"/>
                          </a:solidFill>
                          <a:effectLst/>
                          <a:latin typeface="Trebuchet MS" pitchFamily="34" charset="0"/>
                          <a:ea typeface="ヒラギノ角ゴ Pro W3"/>
                          <a:cs typeface="ヒラギノ角ゴ Pro W3"/>
                        </a:rPr>
                        <a:t>1  (0.1%)</a:t>
                      </a:r>
                      <a:endParaRPr kumimoji="0" lang="en-US" sz="1400" b="1" i="0" u="none" strike="noStrike" cap="none" normalizeH="0" baseline="0" smtClean="0">
                        <a:ln>
                          <a:noFill/>
                        </a:ln>
                        <a:solidFill>
                          <a:schemeClr val="tx1"/>
                        </a:solidFill>
                        <a:effectLst/>
                        <a:latin typeface="Trebuchet MS" pitchFamily="34" charset="0"/>
                        <a:ea typeface="MS Mincho"/>
                        <a:cs typeface="Times New Roman" pitchFamily="18" charset="0"/>
                      </a:endParaRPr>
                    </a:p>
                  </a:txBody>
                  <a:tcPr marL="97239" marR="97239"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sz="1400" b="0" i="0" u="none" strike="noStrike" cap="none" normalizeH="0" baseline="0" dirty="0" smtClean="0">
                          <a:ln>
                            <a:noFill/>
                          </a:ln>
                          <a:solidFill>
                            <a:srgbClr val="000000"/>
                          </a:solidFill>
                          <a:effectLst/>
                          <a:latin typeface="Trebuchet MS" pitchFamily="34" charset="0"/>
                          <a:ea typeface="ヒラギノ角ゴ Pro W3"/>
                          <a:cs typeface="ヒラギノ角ゴ Pro W3"/>
                        </a:rPr>
                        <a:t>0</a:t>
                      </a:r>
                      <a:endParaRPr kumimoji="0" lang="en-US" sz="1400" b="1" i="0" u="none" strike="noStrike" cap="none" normalizeH="0" baseline="0" dirty="0" smtClean="0">
                        <a:ln>
                          <a:noFill/>
                        </a:ln>
                        <a:solidFill>
                          <a:schemeClr val="tx1"/>
                        </a:solidFill>
                        <a:effectLst/>
                        <a:latin typeface="Trebuchet MS" pitchFamily="34" charset="0"/>
                        <a:ea typeface="MS Mincho"/>
                        <a:cs typeface="Times New Roman" pitchFamily="18" charset="0"/>
                      </a:endParaRPr>
                    </a:p>
                  </a:txBody>
                  <a:tcPr marL="97239" marR="97239"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sz="1400" b="0" i="0" u="none" strike="noStrike" cap="none" normalizeH="0" baseline="0" dirty="0" smtClean="0">
                          <a:ln>
                            <a:noFill/>
                          </a:ln>
                          <a:solidFill>
                            <a:srgbClr val="000000"/>
                          </a:solidFill>
                          <a:effectLst/>
                          <a:latin typeface="Trebuchet MS" pitchFamily="34" charset="0"/>
                          <a:ea typeface="ヒラギノ角ゴ Pro W3"/>
                          <a:cs typeface="ヒラギノ角ゴ Pro W3"/>
                        </a:rPr>
                        <a:t>1  (0.1%)</a:t>
                      </a:r>
                      <a:endParaRPr kumimoji="0" lang="en-US" sz="1400" b="1" i="0" u="none" strike="noStrike" cap="none" normalizeH="0" baseline="0" dirty="0" smtClean="0">
                        <a:ln>
                          <a:noFill/>
                        </a:ln>
                        <a:solidFill>
                          <a:schemeClr val="tx1"/>
                        </a:solidFill>
                        <a:effectLst/>
                        <a:latin typeface="Trebuchet MS" pitchFamily="34" charset="0"/>
                        <a:ea typeface="MS Mincho"/>
                        <a:cs typeface="Times New Roman" pitchFamily="18" charset="0"/>
                      </a:endParaRPr>
                    </a:p>
                  </a:txBody>
                  <a:tcPr marL="97239" marR="97239"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BF8D1"/>
                    </a:solidFill>
                  </a:tcPr>
                </a:tc>
              </a:tr>
              <a:tr h="385685">
                <a:tc>
                  <a:txBody>
                    <a:bodyPr/>
                    <a:lstStyle/>
                    <a:p>
                      <a:pPr marL="0" marR="0" lvl="0" indent="0" algn="l" defTabSz="914400" rtl="0" eaLnBrk="1" fontAlgn="base" latinLnBrk="0" hangingPunct="1">
                        <a:lnSpc>
                          <a:spcPct val="100000"/>
                        </a:lnSpc>
                        <a:spcBef>
                          <a:spcPct val="0"/>
                        </a:spcBef>
                        <a:spcAft>
                          <a:spcPct val="0"/>
                        </a:spcAft>
                        <a:buClr>
                          <a:schemeClr val="bg1"/>
                        </a:buClr>
                        <a:buSzTx/>
                        <a:buFontTx/>
                        <a:buNone/>
                        <a:tabLst/>
                      </a:pPr>
                      <a:r>
                        <a:rPr kumimoji="0" lang="en-US" sz="1400" b="0" i="0" u="none" strike="noStrike" cap="none" normalizeH="0" baseline="0" smtClean="0">
                          <a:ln>
                            <a:noFill/>
                          </a:ln>
                          <a:solidFill>
                            <a:srgbClr val="000000"/>
                          </a:solidFill>
                          <a:effectLst/>
                          <a:latin typeface="Trebuchet MS" pitchFamily="34" charset="0"/>
                          <a:ea typeface="ヒラギノ角ゴ Pro W3"/>
                          <a:cs typeface="ヒラギノ角ゴ Pro W3"/>
                        </a:rPr>
                        <a:t>Hepatotoxicity</a:t>
                      </a:r>
                      <a:endParaRPr kumimoji="0" lang="en-US" sz="1400" b="1" i="0" u="none" strike="noStrike" cap="none" normalizeH="0" baseline="0" smtClean="0">
                        <a:ln>
                          <a:noFill/>
                        </a:ln>
                        <a:solidFill>
                          <a:schemeClr val="tx1"/>
                        </a:solidFill>
                        <a:effectLst/>
                        <a:latin typeface="Trebuchet MS" pitchFamily="34" charset="0"/>
                        <a:ea typeface="MS Mincho"/>
                        <a:cs typeface="Times New Roman" pitchFamily="18" charset="0"/>
                      </a:endParaRPr>
                    </a:p>
                  </a:txBody>
                  <a:tcPr marL="97239" marR="97239"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sz="1400" b="0" i="0" u="none" strike="noStrike" cap="none" normalizeH="0" baseline="0" dirty="0" smtClean="0">
                          <a:ln>
                            <a:noFill/>
                          </a:ln>
                          <a:solidFill>
                            <a:srgbClr val="000000"/>
                          </a:solidFill>
                          <a:effectLst/>
                          <a:latin typeface="Trebuchet MS" pitchFamily="34" charset="0"/>
                          <a:ea typeface="ヒラギノ角ゴ Pro W3"/>
                          <a:cs typeface="ヒラギノ角ゴ Pro W3"/>
                        </a:rPr>
                        <a:t>17  (2.1%)</a:t>
                      </a:r>
                      <a:endParaRPr kumimoji="0" lang="en-US" sz="1400" b="1" i="0" u="none" strike="noStrike" cap="none" normalizeH="0" baseline="0" dirty="0" smtClean="0">
                        <a:ln>
                          <a:noFill/>
                        </a:ln>
                        <a:solidFill>
                          <a:schemeClr val="tx1"/>
                        </a:solidFill>
                        <a:effectLst/>
                        <a:latin typeface="Trebuchet MS" pitchFamily="34" charset="0"/>
                        <a:ea typeface="MS Mincho"/>
                        <a:cs typeface="Times New Roman" pitchFamily="18" charset="0"/>
                      </a:endParaRPr>
                    </a:p>
                  </a:txBody>
                  <a:tcPr marL="97239" marR="97239"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sz="1400" b="0" i="0" u="none" strike="noStrike" cap="none" normalizeH="0" baseline="0" smtClean="0">
                          <a:ln>
                            <a:noFill/>
                          </a:ln>
                          <a:solidFill>
                            <a:srgbClr val="000000"/>
                          </a:solidFill>
                          <a:effectLst/>
                          <a:latin typeface="Trebuchet MS" pitchFamily="34" charset="0"/>
                          <a:ea typeface="ヒラギノ角ゴ Pro W3"/>
                          <a:cs typeface="ヒラギノ角ゴ Pro W3"/>
                        </a:rPr>
                        <a:t>19  (2.3%)</a:t>
                      </a:r>
                      <a:endParaRPr kumimoji="0" lang="en-US" sz="1400" b="1" i="0" u="none" strike="noStrike" cap="none" normalizeH="0" baseline="0" smtClean="0">
                        <a:ln>
                          <a:noFill/>
                        </a:ln>
                        <a:solidFill>
                          <a:schemeClr val="tx1"/>
                        </a:solidFill>
                        <a:effectLst/>
                        <a:latin typeface="Trebuchet MS" pitchFamily="34" charset="0"/>
                        <a:ea typeface="MS Mincho"/>
                        <a:cs typeface="Times New Roman" pitchFamily="18" charset="0"/>
                      </a:endParaRPr>
                    </a:p>
                  </a:txBody>
                  <a:tcPr marL="97239" marR="97239"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BF8D1"/>
                    </a:solid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0" lang="en-US" sz="1400" b="0" i="0" u="none" strike="noStrike" cap="none" normalizeH="0" baseline="0" dirty="0" smtClean="0">
                          <a:ln>
                            <a:noFill/>
                          </a:ln>
                          <a:solidFill>
                            <a:srgbClr val="000000"/>
                          </a:solidFill>
                          <a:effectLst/>
                          <a:latin typeface="Trebuchet MS" pitchFamily="34" charset="0"/>
                          <a:ea typeface="ヒラギノ角ゴ Pro W3"/>
                          <a:cs typeface="ヒラギノ角ゴ Pro W3"/>
                        </a:rPr>
                        <a:t>15  (1.8%)</a:t>
                      </a:r>
                      <a:endParaRPr kumimoji="0" lang="en-US" sz="1400" b="1" i="0" u="none" strike="noStrike" cap="none" normalizeH="0" baseline="0" dirty="0" smtClean="0">
                        <a:ln>
                          <a:noFill/>
                        </a:ln>
                        <a:solidFill>
                          <a:schemeClr val="tx1"/>
                        </a:solidFill>
                        <a:effectLst/>
                        <a:latin typeface="Trebuchet MS" pitchFamily="34" charset="0"/>
                        <a:ea typeface="MS Mincho"/>
                        <a:cs typeface="Times New Roman" pitchFamily="18" charset="0"/>
                      </a:endParaRPr>
                    </a:p>
                  </a:txBody>
                  <a:tcPr marL="97239" marR="97239" marT="45711" marB="457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BF8D1"/>
                    </a:solidFill>
                  </a:tcPr>
                </a:tc>
              </a:tr>
            </a:tbl>
          </a:graphicData>
        </a:graphic>
      </p:graphicFrame>
      <p:sp>
        <p:nvSpPr>
          <p:cNvPr id="16439" name="Text Box 4"/>
          <p:cNvSpPr txBox="1">
            <a:spLocks noChangeArrowheads="1"/>
          </p:cNvSpPr>
          <p:nvPr/>
        </p:nvSpPr>
        <p:spPr bwMode="auto">
          <a:xfrm>
            <a:off x="323850" y="6008688"/>
            <a:ext cx="4957763"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r>
              <a:rPr lang="en-GB" sz="1100" b="1">
                <a:solidFill>
                  <a:srgbClr val="000000"/>
                </a:solidFill>
                <a:ea typeface="ヒラギノ角ゴ Pro W3"/>
                <a:cs typeface="ヒラギノ角ゴ Pro W3"/>
              </a:rPr>
              <a:t>*Preferred Term includes Lower Level Term of Acute Urinary Retention</a:t>
            </a:r>
          </a:p>
        </p:txBody>
      </p:sp>
      <p:sp>
        <p:nvSpPr>
          <p:cNvPr id="16440" name="TextBox 38"/>
          <p:cNvSpPr txBox="1">
            <a:spLocks noChangeArrowheads="1"/>
          </p:cNvSpPr>
          <p:nvPr/>
        </p:nvSpPr>
        <p:spPr bwMode="auto">
          <a:xfrm>
            <a:off x="4567238" y="6572250"/>
            <a:ext cx="538480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algn="l"/>
            <a:r>
              <a:rPr lang="en-GB" sz="1100">
                <a:solidFill>
                  <a:schemeClr val="tx1"/>
                </a:solidFill>
              </a:rPr>
              <a:t>Chapple CR et al  </a:t>
            </a:r>
            <a:r>
              <a:rPr lang="nl-NL" sz="1100">
                <a:solidFill>
                  <a:schemeClr val="tx1"/>
                </a:solidFill>
              </a:rPr>
              <a:t>Eur Urol 2013 Feb;63(2):296-305</a:t>
            </a:r>
            <a:endParaRPr lang="en-GB" sz="1100">
              <a:solidFill>
                <a:schemeClr val="tx1"/>
              </a:solidFill>
            </a:endParaRPr>
          </a:p>
        </p:txBody>
      </p:sp>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539750" y="627063"/>
            <a:ext cx="8064500" cy="425450"/>
          </a:xfrm>
        </p:spPr>
        <p:txBody>
          <a:bodyPr/>
          <a:lstStyle/>
          <a:p>
            <a:pPr eaLnBrk="1" hangingPunct="1"/>
            <a:r>
              <a:rPr lang="en-US" smtClean="0">
                <a:ea typeface="ヒラギノ角ゴ Pro W3"/>
                <a:cs typeface="ヒラギノ角ゴ Pro W3"/>
              </a:rPr>
              <a:t>Conclusion from Long term safety study </a:t>
            </a:r>
            <a:r>
              <a:rPr lang="en-GB" smtClean="0">
                <a:ea typeface="ヒラギノ角ゴ Pro W3"/>
                <a:cs typeface="ヒラギノ角ゴ Pro W3"/>
              </a:rPr>
              <a:t>178-CL-049</a:t>
            </a:r>
            <a:endParaRPr lang="en-US" smtClean="0">
              <a:ea typeface="ヒラギノ角ゴ Pro W3"/>
              <a:cs typeface="ヒラギノ角ゴ Pro W3"/>
            </a:endParaRPr>
          </a:p>
        </p:txBody>
      </p:sp>
      <p:sp>
        <p:nvSpPr>
          <p:cNvPr id="17411" name="Rectangle 3"/>
          <p:cNvSpPr>
            <a:spLocks noGrp="1" noChangeArrowheads="1"/>
          </p:cNvSpPr>
          <p:nvPr>
            <p:ph idx="1"/>
          </p:nvPr>
        </p:nvSpPr>
        <p:spPr>
          <a:xfrm>
            <a:off x="539750" y="1531938"/>
            <a:ext cx="8064500" cy="4400550"/>
          </a:xfrm>
        </p:spPr>
        <p:txBody>
          <a:bodyPr/>
          <a:lstStyle/>
          <a:p>
            <a:pPr>
              <a:lnSpc>
                <a:spcPct val="150000"/>
              </a:lnSpc>
            </a:pPr>
            <a:r>
              <a:rPr lang="en-GB" smtClean="0">
                <a:latin typeface="Verdana" pitchFamily="34" charset="0"/>
              </a:rPr>
              <a:t>Long-term safety and tolerability of mirabegron for OAB</a:t>
            </a:r>
            <a:endParaRPr lang="en-US" altLang="ja-JP" smtClean="0">
              <a:latin typeface="Verdana" pitchFamily="34" charset="0"/>
            </a:endParaRPr>
          </a:p>
          <a:p>
            <a:pPr eaLnBrk="1" hangingPunct="1">
              <a:lnSpc>
                <a:spcPct val="150000"/>
              </a:lnSpc>
            </a:pPr>
            <a:r>
              <a:rPr lang="en-GB" smtClean="0">
                <a:latin typeface="Verdana" pitchFamily="34" charset="0"/>
              </a:rPr>
              <a:t>AEs typical of antimuscarinics, incidence of dry mouth was 3- fold higher with tolterodine</a:t>
            </a:r>
          </a:p>
          <a:p>
            <a:pPr eaLnBrk="1" hangingPunct="1">
              <a:lnSpc>
                <a:spcPct val="150000"/>
              </a:lnSpc>
            </a:pPr>
            <a:r>
              <a:rPr lang="en-US" altLang="ja-JP" smtClean="0">
                <a:latin typeface="Verdana" pitchFamily="34" charset="0"/>
              </a:rPr>
              <a:t>Efficacy similar to that observed with tolterodine </a:t>
            </a:r>
          </a:p>
          <a:p>
            <a:pPr eaLnBrk="1" hangingPunct="1">
              <a:lnSpc>
                <a:spcPct val="150000"/>
              </a:lnSpc>
            </a:pPr>
            <a:endParaRPr lang="en-US" altLang="ja-JP" smtClean="0">
              <a:latin typeface="Verdana" pitchFamily="34" charset="0"/>
            </a:endParaRPr>
          </a:p>
          <a:p>
            <a:pPr eaLnBrk="1" hangingPunct="1">
              <a:lnSpc>
                <a:spcPct val="150000"/>
              </a:lnSpc>
              <a:buFont typeface="Arial" pitchFamily="34" charset="0"/>
              <a:buNone/>
            </a:pPr>
            <a:endParaRPr lang="en-US" altLang="ja-JP" smtClean="0">
              <a:latin typeface="Verdana" pitchFamily="34" charset="0"/>
            </a:endParaRPr>
          </a:p>
          <a:p>
            <a:pPr eaLnBrk="1" hangingPunct="1">
              <a:lnSpc>
                <a:spcPct val="150000"/>
              </a:lnSpc>
            </a:pPr>
            <a:endParaRPr lang="en-GB" smtClean="0">
              <a:latin typeface="Verdana" pitchFamily="34" charset="0"/>
            </a:endParaRPr>
          </a:p>
          <a:p>
            <a:pPr eaLnBrk="1" hangingPunct="1">
              <a:lnSpc>
                <a:spcPct val="150000"/>
              </a:lnSpc>
            </a:pPr>
            <a:endParaRPr lang="en-US" altLang="ja-JP" smtClean="0">
              <a:latin typeface="Verdana" pitchFamily="34" charset="0"/>
            </a:endParaRPr>
          </a:p>
        </p:txBody>
      </p:sp>
      <p:sp>
        <p:nvSpPr>
          <p:cNvPr id="17412" name="Rectangle 5"/>
          <p:cNvSpPr>
            <a:spLocks noChangeArrowheads="1"/>
          </p:cNvSpPr>
          <p:nvPr/>
        </p:nvSpPr>
        <p:spPr bwMode="auto">
          <a:xfrm>
            <a:off x="4356100" y="6305550"/>
            <a:ext cx="45720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sz="1100">
                <a:solidFill>
                  <a:schemeClr val="tx1"/>
                </a:solidFill>
              </a:rPr>
              <a:t>Chapple CR et al European Urology Supplements  2012;11(1): e683</a:t>
            </a:r>
          </a:p>
        </p:txBody>
      </p:sp>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539750" y="627063"/>
            <a:ext cx="8064500" cy="425450"/>
          </a:xfrm>
        </p:spPr>
        <p:txBody>
          <a:bodyPr/>
          <a:lstStyle/>
          <a:p>
            <a:pPr eaLnBrk="1" hangingPunct="1"/>
            <a:r>
              <a:rPr lang="en-US" smtClean="0">
                <a:ea typeface="ヒラギノ角ゴ Pro W3"/>
                <a:cs typeface="ヒラギノ角ゴ Pro W3"/>
              </a:rPr>
              <a:t>Implications for LUT MGT</a:t>
            </a:r>
          </a:p>
        </p:txBody>
      </p:sp>
      <p:sp>
        <p:nvSpPr>
          <p:cNvPr id="18435" name="Rectangle 3"/>
          <p:cNvSpPr>
            <a:spLocks noGrp="1" noChangeArrowheads="1"/>
          </p:cNvSpPr>
          <p:nvPr>
            <p:ph idx="1"/>
          </p:nvPr>
        </p:nvSpPr>
        <p:spPr>
          <a:xfrm>
            <a:off x="468313" y="1268413"/>
            <a:ext cx="8388350" cy="4400550"/>
          </a:xfrm>
        </p:spPr>
        <p:txBody>
          <a:bodyPr/>
          <a:lstStyle/>
          <a:p>
            <a:pPr>
              <a:lnSpc>
                <a:spcPct val="150000"/>
              </a:lnSpc>
            </a:pPr>
            <a:r>
              <a:rPr lang="en-GB" smtClean="0">
                <a:latin typeface="Verdana" pitchFamily="34" charset="0"/>
              </a:rPr>
              <a:t>Antimuscarinics effective and indicated when well tolerated</a:t>
            </a:r>
            <a:endParaRPr lang="en-US" altLang="ja-JP" smtClean="0">
              <a:latin typeface="Verdana" pitchFamily="34" charset="0"/>
            </a:endParaRPr>
          </a:p>
          <a:p>
            <a:pPr eaLnBrk="1" hangingPunct="1">
              <a:lnSpc>
                <a:spcPct val="150000"/>
              </a:lnSpc>
            </a:pPr>
            <a:r>
              <a:rPr lang="en-GB" smtClean="0">
                <a:latin typeface="Verdana" pitchFamily="34" charset="0"/>
              </a:rPr>
              <a:t>B3 agonists effective and different  SE profile</a:t>
            </a:r>
          </a:p>
          <a:p>
            <a:pPr eaLnBrk="1" hangingPunct="1">
              <a:lnSpc>
                <a:spcPct val="150000"/>
              </a:lnSpc>
            </a:pPr>
            <a:r>
              <a:rPr lang="en-US" altLang="ja-JP" smtClean="0">
                <a:latin typeface="Verdana" pitchFamily="34" charset="0"/>
              </a:rPr>
              <a:t>Two classes of drugs can be applied  separately</a:t>
            </a:r>
          </a:p>
          <a:p>
            <a:pPr eaLnBrk="1" hangingPunct="1">
              <a:lnSpc>
                <a:spcPct val="150000"/>
              </a:lnSpc>
            </a:pPr>
            <a:r>
              <a:rPr lang="en-US" altLang="ja-JP" smtClean="0">
                <a:latin typeface="Verdana" pitchFamily="34" charset="0"/>
              </a:rPr>
              <a:t>Can be  applied in combined way</a:t>
            </a:r>
          </a:p>
          <a:p>
            <a:pPr eaLnBrk="1" hangingPunct="1">
              <a:lnSpc>
                <a:spcPct val="150000"/>
              </a:lnSpc>
            </a:pPr>
            <a:r>
              <a:rPr lang="en-US" altLang="ja-JP" smtClean="0">
                <a:latin typeface="Verdana" pitchFamily="34" charset="0"/>
              </a:rPr>
              <a:t>Better control with less side effects</a:t>
            </a:r>
          </a:p>
          <a:p>
            <a:pPr eaLnBrk="1" hangingPunct="1">
              <a:lnSpc>
                <a:spcPct val="150000"/>
              </a:lnSpc>
              <a:buFont typeface="Arial" pitchFamily="34" charset="0"/>
              <a:buNone/>
            </a:pPr>
            <a:endParaRPr lang="en-US" altLang="ja-JP" smtClean="0">
              <a:latin typeface="Verdana" pitchFamily="34" charset="0"/>
            </a:endParaRPr>
          </a:p>
          <a:p>
            <a:pPr eaLnBrk="1" hangingPunct="1">
              <a:lnSpc>
                <a:spcPct val="150000"/>
              </a:lnSpc>
            </a:pPr>
            <a:endParaRPr lang="en-GB" smtClean="0">
              <a:latin typeface="Verdana" pitchFamily="34" charset="0"/>
            </a:endParaRPr>
          </a:p>
          <a:p>
            <a:pPr eaLnBrk="1" hangingPunct="1">
              <a:lnSpc>
                <a:spcPct val="150000"/>
              </a:lnSpc>
            </a:pPr>
            <a:endParaRPr lang="en-US" altLang="ja-JP" smtClean="0">
              <a:latin typeface="Verdana" pitchFamily="34" charset="0"/>
            </a:endParaRPr>
          </a:p>
        </p:txBody>
      </p:sp>
    </p:spTree>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ChangeArrowheads="1"/>
          </p:cNvSpPr>
          <p:nvPr/>
        </p:nvSpPr>
        <p:spPr bwMode="auto">
          <a:xfrm>
            <a:off x="2925763" y="2166938"/>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nl-NL"/>
          </a:p>
        </p:txBody>
      </p:sp>
      <p:sp>
        <p:nvSpPr>
          <p:cNvPr id="19459" name="Text Box 3"/>
          <p:cNvSpPr txBox="1">
            <a:spLocks noChangeArrowheads="1"/>
          </p:cNvSpPr>
          <p:nvPr/>
        </p:nvSpPr>
        <p:spPr bwMode="auto">
          <a:xfrm>
            <a:off x="7239000" y="5649913"/>
            <a:ext cx="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0" bIns="0">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algn="l"/>
            <a:endParaRPr lang="de-AT" sz="2400">
              <a:solidFill>
                <a:srgbClr val="CC0000"/>
              </a:solidFill>
              <a:latin typeface="Times New Roman" pitchFamily="18" charset="0"/>
            </a:endParaRPr>
          </a:p>
        </p:txBody>
      </p:sp>
      <p:sp>
        <p:nvSpPr>
          <p:cNvPr id="19460" name="AutoShape 6"/>
          <p:cNvSpPr>
            <a:spLocks noChangeArrowheads="1"/>
          </p:cNvSpPr>
          <p:nvPr/>
        </p:nvSpPr>
        <p:spPr bwMode="auto">
          <a:xfrm>
            <a:off x="8316913" y="6021388"/>
            <a:ext cx="379412" cy="46990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10720 h 21600"/>
            </a:gdLst>
            <a:ahLst/>
            <a:cxnLst>
              <a:cxn ang="T8">
                <a:pos x="T0" y="T1"/>
              </a:cxn>
              <a:cxn ang="T9">
                <a:pos x="T2" y="T3"/>
              </a:cxn>
              <a:cxn ang="T10">
                <a:pos x="T4" y="T5"/>
              </a:cxn>
              <a:cxn ang="T11">
                <a:pos x="T6" y="T7"/>
              </a:cxn>
            </a:cxnLst>
            <a:rect l="T12" t="T13" r="T14" b="T15"/>
            <a:pathLst>
              <a:path w="21600" h="21600">
                <a:moveTo>
                  <a:pt x="4725" y="12406"/>
                </a:moveTo>
                <a:cubicBezTo>
                  <a:pt x="4587" y="11882"/>
                  <a:pt x="4517" y="11342"/>
                  <a:pt x="4517" y="10800"/>
                </a:cubicBezTo>
                <a:cubicBezTo>
                  <a:pt x="4517" y="7329"/>
                  <a:pt x="7329" y="4517"/>
                  <a:pt x="10800" y="4517"/>
                </a:cubicBezTo>
                <a:cubicBezTo>
                  <a:pt x="14270" y="4517"/>
                  <a:pt x="17083" y="7329"/>
                  <a:pt x="17083" y="10800"/>
                </a:cubicBezTo>
                <a:cubicBezTo>
                  <a:pt x="17083" y="11342"/>
                  <a:pt x="17012" y="11882"/>
                  <a:pt x="16874" y="12406"/>
                </a:cubicBezTo>
                <a:lnTo>
                  <a:pt x="21240" y="13561"/>
                </a:lnTo>
                <a:cubicBezTo>
                  <a:pt x="21479" y="12660"/>
                  <a:pt x="21600" y="11732"/>
                  <a:pt x="21600" y="10800"/>
                </a:cubicBezTo>
                <a:cubicBezTo>
                  <a:pt x="21600" y="4835"/>
                  <a:pt x="16764" y="0"/>
                  <a:pt x="10800" y="0"/>
                </a:cubicBezTo>
                <a:cubicBezTo>
                  <a:pt x="4835" y="0"/>
                  <a:pt x="0" y="4835"/>
                  <a:pt x="0" y="10800"/>
                </a:cubicBezTo>
                <a:cubicBezTo>
                  <a:pt x="-1" y="11732"/>
                  <a:pt x="120" y="12660"/>
                  <a:pt x="359" y="13561"/>
                </a:cubicBezTo>
                <a:lnTo>
                  <a:pt x="4725" y="12406"/>
                </a:lnTo>
                <a:close/>
              </a:path>
            </a:pathLst>
          </a:custGeom>
          <a:solidFill>
            <a:srgbClr val="FFFF00"/>
          </a:solidFill>
          <a:ln w="12700">
            <a:solidFill>
              <a:schemeClr val="tx1"/>
            </a:solidFill>
            <a:miter lim="800000"/>
            <a:headEnd/>
            <a:tailEnd/>
          </a:ln>
        </p:spPr>
        <p:txBody>
          <a:bodyPr wrap="none" anchor="ctr"/>
          <a:lstStyle/>
          <a:p>
            <a:endParaRPr lang="en-US"/>
          </a:p>
        </p:txBody>
      </p:sp>
      <p:sp>
        <p:nvSpPr>
          <p:cNvPr id="19461" name="AutoShape 7"/>
          <p:cNvSpPr>
            <a:spLocks noChangeArrowheads="1"/>
          </p:cNvSpPr>
          <p:nvPr/>
        </p:nvSpPr>
        <p:spPr bwMode="auto">
          <a:xfrm rot="-10790405">
            <a:off x="8162925" y="6110288"/>
            <a:ext cx="379413" cy="455612"/>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10720 h 21600"/>
            </a:gdLst>
            <a:ahLst/>
            <a:cxnLst>
              <a:cxn ang="T8">
                <a:pos x="T0" y="T1"/>
              </a:cxn>
              <a:cxn ang="T9">
                <a:pos x="T2" y="T3"/>
              </a:cxn>
              <a:cxn ang="T10">
                <a:pos x="T4" y="T5"/>
              </a:cxn>
              <a:cxn ang="T11">
                <a:pos x="T6" y="T7"/>
              </a:cxn>
            </a:cxnLst>
            <a:rect l="T12" t="T13" r="T14" b="T15"/>
            <a:pathLst>
              <a:path w="21600" h="21600">
                <a:moveTo>
                  <a:pt x="4725" y="12406"/>
                </a:moveTo>
                <a:cubicBezTo>
                  <a:pt x="4587" y="11882"/>
                  <a:pt x="4517" y="11342"/>
                  <a:pt x="4517" y="10800"/>
                </a:cubicBezTo>
                <a:cubicBezTo>
                  <a:pt x="4517" y="7329"/>
                  <a:pt x="7329" y="4517"/>
                  <a:pt x="10800" y="4517"/>
                </a:cubicBezTo>
                <a:cubicBezTo>
                  <a:pt x="14270" y="4517"/>
                  <a:pt x="17083" y="7329"/>
                  <a:pt x="17083" y="10800"/>
                </a:cubicBezTo>
                <a:cubicBezTo>
                  <a:pt x="17083" y="11342"/>
                  <a:pt x="17012" y="11882"/>
                  <a:pt x="16874" y="12406"/>
                </a:cubicBezTo>
                <a:lnTo>
                  <a:pt x="21240" y="13561"/>
                </a:lnTo>
                <a:cubicBezTo>
                  <a:pt x="21479" y="12660"/>
                  <a:pt x="21600" y="11732"/>
                  <a:pt x="21600" y="10800"/>
                </a:cubicBezTo>
                <a:cubicBezTo>
                  <a:pt x="21600" y="4835"/>
                  <a:pt x="16764" y="0"/>
                  <a:pt x="10800" y="0"/>
                </a:cubicBezTo>
                <a:cubicBezTo>
                  <a:pt x="4835" y="0"/>
                  <a:pt x="0" y="4835"/>
                  <a:pt x="0" y="10800"/>
                </a:cubicBezTo>
                <a:cubicBezTo>
                  <a:pt x="-1" y="11732"/>
                  <a:pt x="120" y="12660"/>
                  <a:pt x="359" y="13561"/>
                </a:cubicBezTo>
                <a:lnTo>
                  <a:pt x="4725" y="12406"/>
                </a:lnTo>
                <a:close/>
              </a:path>
            </a:pathLst>
          </a:custGeom>
          <a:solidFill>
            <a:srgbClr val="FFFF00"/>
          </a:solidFill>
          <a:ln w="12700">
            <a:solidFill>
              <a:schemeClr val="tx1"/>
            </a:solidFill>
            <a:miter lim="800000"/>
            <a:headEnd/>
            <a:tailEnd/>
          </a:ln>
        </p:spPr>
        <p:txBody>
          <a:bodyPr wrap="none" anchor="ctr"/>
          <a:lstStyle/>
          <a:p>
            <a:endParaRPr lang="en-US"/>
          </a:p>
        </p:txBody>
      </p:sp>
      <p:pic>
        <p:nvPicPr>
          <p:cNvPr id="19462" name="Afbeelding 6" descr="IMG_4708.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3850" y="520700"/>
            <a:ext cx="4192588" cy="558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3" name="Tekstvak 1"/>
          <p:cNvSpPr txBox="1">
            <a:spLocks noChangeArrowheads="1"/>
          </p:cNvSpPr>
          <p:nvPr/>
        </p:nvSpPr>
        <p:spPr bwMode="auto">
          <a:xfrm>
            <a:off x="4787900" y="620713"/>
            <a:ext cx="4176713"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r>
              <a:rPr lang="nl-NL">
                <a:solidFill>
                  <a:schemeClr val="tx1"/>
                </a:solidFill>
              </a:rPr>
              <a:t>Live Surgery  </a:t>
            </a:r>
          </a:p>
          <a:p>
            <a:endParaRPr lang="nl-NL">
              <a:solidFill>
                <a:schemeClr val="tx1"/>
              </a:solidFill>
            </a:endParaRPr>
          </a:p>
          <a:p>
            <a:r>
              <a:rPr lang="nl-NL">
                <a:solidFill>
                  <a:schemeClr val="tx1"/>
                </a:solidFill>
              </a:rPr>
              <a:t>ESFFU ESOU ESGURS</a:t>
            </a:r>
          </a:p>
          <a:p>
            <a:r>
              <a:rPr lang="nl-NL">
                <a:solidFill>
                  <a:schemeClr val="tx1"/>
                </a:solidFill>
              </a:rPr>
              <a:t>Meeting</a:t>
            </a:r>
          </a:p>
          <a:p>
            <a:endParaRPr lang="nl-NL">
              <a:solidFill>
                <a:schemeClr val="tx1"/>
              </a:solidFill>
            </a:endParaRPr>
          </a:p>
          <a:p>
            <a:r>
              <a:rPr lang="nl-NL">
                <a:solidFill>
                  <a:schemeClr val="tx1"/>
                </a:solidFill>
              </a:rPr>
              <a:t>10-12 October 2013</a:t>
            </a:r>
          </a:p>
          <a:p>
            <a:endParaRPr lang="nl-NL">
              <a:solidFill>
                <a:schemeClr val="tx1"/>
              </a:solidFill>
            </a:endParaRPr>
          </a:p>
          <a:p>
            <a:endParaRPr lang="nl-NL">
              <a:solidFill>
                <a:schemeClr val="tx1"/>
              </a:solidFill>
            </a:endParaRPr>
          </a:p>
          <a:p>
            <a:r>
              <a:rPr lang="nl-NL">
                <a:solidFill>
                  <a:schemeClr val="tx1"/>
                </a:solidFill>
              </a:rPr>
              <a:t>Tuebingen Germany</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9619" name="Rectangle 3"/>
          <p:cNvSpPr>
            <a:spLocks noGrp="1" noChangeArrowheads="1"/>
          </p:cNvSpPr>
          <p:nvPr>
            <p:ph type="body" idx="1"/>
          </p:nvPr>
        </p:nvSpPr>
        <p:spPr>
          <a:xfrm>
            <a:off x="685800" y="1341438"/>
            <a:ext cx="8134350" cy="4824412"/>
          </a:xfrm>
          <a:noFill/>
        </p:spPr>
        <p:txBody>
          <a:bodyPr/>
          <a:lstStyle/>
          <a:p>
            <a:pPr>
              <a:buClr>
                <a:srgbClr val="FF7C80"/>
              </a:buClr>
              <a:buSzPct val="140000"/>
              <a:buFont typeface="Wingdings" pitchFamily="2" charset="2"/>
              <a:buChar char="ü"/>
            </a:pPr>
            <a:r>
              <a:rPr lang="en-GB" sz="3200" b="1" smtClean="0"/>
              <a:t>Overactive bladder syndrome:</a:t>
            </a:r>
            <a:r>
              <a:rPr lang="en-GB" sz="3200" smtClean="0"/>
              <a:t> </a:t>
            </a:r>
          </a:p>
          <a:p>
            <a:pPr lvl="1">
              <a:buClr>
                <a:srgbClr val="FF7C80"/>
              </a:buClr>
              <a:buSzPct val="140000"/>
              <a:buFont typeface="Wingdings" pitchFamily="2" charset="2"/>
              <a:buChar char="§"/>
            </a:pPr>
            <a:r>
              <a:rPr lang="en-GB" sz="2800" smtClean="0"/>
              <a:t>urgency, </a:t>
            </a:r>
          </a:p>
          <a:p>
            <a:pPr lvl="1">
              <a:buClr>
                <a:srgbClr val="FF7C80"/>
              </a:buClr>
              <a:buSzPct val="140000"/>
              <a:buFont typeface="Wingdings" pitchFamily="2" charset="2"/>
              <a:buChar char="§"/>
            </a:pPr>
            <a:r>
              <a:rPr lang="en-GB" sz="2800" smtClean="0"/>
              <a:t>with or without urgency incontinence, </a:t>
            </a:r>
          </a:p>
          <a:p>
            <a:pPr lvl="1">
              <a:buClr>
                <a:srgbClr val="FF7C80"/>
              </a:buClr>
              <a:buSzPct val="140000"/>
              <a:buFont typeface="Wingdings" pitchFamily="2" charset="2"/>
              <a:buChar char="§"/>
            </a:pPr>
            <a:r>
              <a:rPr lang="en-GB" sz="2800" smtClean="0"/>
              <a:t>usually with frequency </a:t>
            </a:r>
          </a:p>
          <a:p>
            <a:pPr lvl="1">
              <a:buClr>
                <a:srgbClr val="FF7C80"/>
              </a:buClr>
              <a:buSzPct val="140000"/>
              <a:buFont typeface="Wingdings" pitchFamily="2" charset="2"/>
              <a:buChar char="§"/>
            </a:pPr>
            <a:r>
              <a:rPr lang="en-GB" sz="2800" smtClean="0"/>
              <a:t>and nocturia</a:t>
            </a:r>
          </a:p>
          <a:p>
            <a:pPr lvl="1">
              <a:buClr>
                <a:srgbClr val="FF7C80"/>
              </a:buClr>
              <a:buSzPct val="140000"/>
              <a:buFont typeface="Wingdings" pitchFamily="2" charset="2"/>
              <a:buChar char="ü"/>
            </a:pPr>
            <a:endParaRPr lang="en-GB" sz="2800" smtClean="0"/>
          </a:p>
          <a:p>
            <a:pPr>
              <a:buClr>
                <a:srgbClr val="FF7C80"/>
              </a:buClr>
              <a:buSzPct val="140000"/>
              <a:buFont typeface="Wingdings" pitchFamily="2" charset="2"/>
              <a:buChar char="ü"/>
            </a:pPr>
            <a:r>
              <a:rPr lang="en-GB" sz="3200" smtClean="0"/>
              <a:t>Without other </a:t>
            </a:r>
            <a:r>
              <a:rPr lang="en-GB" sz="3200" u="sng" smtClean="0"/>
              <a:t>obvious pathology</a:t>
            </a:r>
            <a:r>
              <a:rPr lang="en-GB" sz="3200" smtClean="0"/>
              <a:t> </a:t>
            </a:r>
          </a:p>
        </p:txBody>
      </p:sp>
      <p:sp>
        <p:nvSpPr>
          <p:cNvPr id="5123" name="Rectangle 4"/>
          <p:cNvSpPr>
            <a:spLocks noChangeArrowheads="1"/>
          </p:cNvSpPr>
          <p:nvPr/>
        </p:nvSpPr>
        <p:spPr bwMode="auto">
          <a:xfrm>
            <a:off x="6615113" y="5916613"/>
            <a:ext cx="18684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p>
            <a:r>
              <a:rPr lang="en-GB">
                <a:solidFill>
                  <a:schemeClr val="tx1"/>
                </a:solidFill>
              </a:rPr>
              <a:t>ICS 2002</a:t>
            </a:r>
            <a:endParaRPr lang="en-US">
              <a:solidFill>
                <a:schemeClr val="tx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43961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4"/>
          <p:cNvSpPr txBox="1">
            <a:spLocks noChangeArrowheads="1"/>
          </p:cNvSpPr>
          <p:nvPr/>
        </p:nvSpPr>
        <p:spPr bwMode="auto">
          <a:xfrm>
            <a:off x="1139825" y="5929313"/>
            <a:ext cx="80041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a:spcBef>
                <a:spcPct val="20000"/>
              </a:spcBef>
            </a:pPr>
            <a:r>
              <a:rPr lang="en-US" sz="1600" i="1">
                <a:solidFill>
                  <a:schemeClr val="tx1"/>
                </a:solidFill>
              </a:rPr>
              <a:t>Modified from Chapple CR , et al. BJU Int. 2005; 95: 335–40</a:t>
            </a:r>
          </a:p>
        </p:txBody>
      </p:sp>
      <p:sp>
        <p:nvSpPr>
          <p:cNvPr id="2400261" name="Text Box 5"/>
          <p:cNvSpPr txBox="1">
            <a:spLocks noChangeArrowheads="1"/>
          </p:cNvSpPr>
          <p:nvPr/>
        </p:nvSpPr>
        <p:spPr bwMode="auto">
          <a:xfrm>
            <a:off x="142845" y="3071033"/>
            <a:ext cx="1786760" cy="920750"/>
          </a:xfrm>
          <a:prstGeom prst="roundRect">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0" scaled="1"/>
            <a:tileRect/>
          </a:gradFill>
          <a:ln w="9525">
            <a:noFill/>
            <a:miter lim="800000"/>
            <a:headEnd/>
            <a:tailEnd/>
          </a:ln>
          <a:effectLst/>
          <a:scene3d>
            <a:camera prst="orthographicFront"/>
            <a:lightRig rig="threePt" dir="t"/>
          </a:scene3d>
          <a:sp3d>
            <a:bevelT/>
          </a:sp3d>
        </p:spPr>
        <p:txBody>
          <a:bodyPr anchor="ctr" anchorCtr="1"/>
          <a:lstStyle/>
          <a:p>
            <a:pPr fontAlgn="auto">
              <a:spcBef>
                <a:spcPct val="50000"/>
              </a:spcBef>
              <a:spcAft>
                <a:spcPts val="0"/>
              </a:spcAft>
              <a:defRPr/>
            </a:pPr>
            <a:r>
              <a:rPr lang="en-US" dirty="0" err="1">
                <a:solidFill>
                  <a:schemeClr val="tx1"/>
                </a:solidFill>
              </a:rPr>
              <a:t>Nocturia</a:t>
            </a:r>
            <a:endParaRPr lang="en-GB" dirty="0">
              <a:solidFill>
                <a:schemeClr val="tx1"/>
              </a:solidFill>
            </a:endParaRPr>
          </a:p>
        </p:txBody>
      </p:sp>
      <p:sp>
        <p:nvSpPr>
          <p:cNvPr id="2400263" name="Text Box 7"/>
          <p:cNvSpPr txBox="1">
            <a:spLocks noChangeArrowheads="1"/>
          </p:cNvSpPr>
          <p:nvPr/>
        </p:nvSpPr>
        <p:spPr bwMode="auto">
          <a:xfrm>
            <a:off x="6357950" y="3051189"/>
            <a:ext cx="2643205" cy="960438"/>
          </a:xfrm>
          <a:prstGeom prst="roundRect">
            <a:avLst/>
          </a:prstGeom>
          <a:gradFill flip="none" rotWithShape="1">
            <a:gsLst>
              <a:gs pos="0">
                <a:srgbClr val="339966">
                  <a:shade val="30000"/>
                  <a:satMod val="115000"/>
                </a:srgbClr>
              </a:gs>
              <a:gs pos="50000">
                <a:srgbClr val="339966">
                  <a:shade val="67500"/>
                  <a:satMod val="115000"/>
                </a:srgbClr>
              </a:gs>
              <a:gs pos="100000">
                <a:srgbClr val="339966">
                  <a:shade val="100000"/>
                  <a:satMod val="115000"/>
                </a:srgbClr>
              </a:gs>
            </a:gsLst>
            <a:lin ang="10800000" scaled="1"/>
            <a:tileRect/>
          </a:gradFill>
          <a:ln w="9525" algn="ctr">
            <a:noFill/>
            <a:miter lim="800000"/>
            <a:headEnd/>
            <a:tailEnd/>
          </a:ln>
          <a:effectLst/>
          <a:scene3d>
            <a:camera prst="orthographicFront"/>
            <a:lightRig rig="threePt" dir="t"/>
          </a:scene3d>
          <a:sp3d>
            <a:bevelT/>
          </a:sp3d>
        </p:spPr>
        <p:txBody>
          <a:bodyPr anchor="ctr" anchorCtr="1"/>
          <a:lstStyle/>
          <a:p>
            <a:pPr fontAlgn="auto">
              <a:spcBef>
                <a:spcPct val="50000"/>
              </a:spcBef>
              <a:spcAft>
                <a:spcPts val="0"/>
              </a:spcAft>
              <a:defRPr/>
            </a:pPr>
            <a:r>
              <a:rPr lang="en-US" dirty="0">
                <a:solidFill>
                  <a:schemeClr val="tx1"/>
                </a:solidFill>
              </a:rPr>
              <a:t>Incontinence</a:t>
            </a:r>
            <a:endParaRPr lang="en-GB" dirty="0">
              <a:solidFill>
                <a:schemeClr val="tx1"/>
              </a:solidFill>
            </a:endParaRPr>
          </a:p>
        </p:txBody>
      </p:sp>
      <p:sp>
        <p:nvSpPr>
          <p:cNvPr id="2400264" name="Text Box 8"/>
          <p:cNvSpPr txBox="1">
            <a:spLocks noChangeArrowheads="1"/>
          </p:cNvSpPr>
          <p:nvPr/>
        </p:nvSpPr>
        <p:spPr bwMode="auto">
          <a:xfrm>
            <a:off x="3177301" y="4980015"/>
            <a:ext cx="2023311" cy="523220"/>
          </a:xfrm>
          <a:prstGeom prst="rect">
            <a:avLst/>
          </a:prstGeom>
          <a:solidFill>
            <a:schemeClr val="accent4">
              <a:lumMod val="40000"/>
              <a:lumOff val="60000"/>
            </a:schemeClr>
          </a:solidFill>
          <a:ln>
            <a:noFill/>
            <a:headEnd/>
            <a:tailEnd/>
          </a:ln>
        </p:spPr>
        <p:style>
          <a:lnRef idx="0">
            <a:schemeClr val="accent4"/>
          </a:lnRef>
          <a:fillRef idx="3">
            <a:schemeClr val="accent4"/>
          </a:fillRef>
          <a:effectRef idx="3">
            <a:schemeClr val="accent4"/>
          </a:effectRef>
          <a:fontRef idx="minor">
            <a:schemeClr val="lt1"/>
          </a:fontRef>
        </p:style>
        <p:txBody>
          <a:bodyPr wrap="none">
            <a:spAutoFit/>
          </a:bodyPr>
          <a:lstStyle/>
          <a:p>
            <a:pPr fontAlgn="auto">
              <a:spcBef>
                <a:spcPts val="0"/>
              </a:spcBef>
              <a:spcAft>
                <a:spcPts val="0"/>
              </a:spcAft>
              <a:defRPr/>
            </a:pPr>
            <a:r>
              <a:rPr lang="en-US" dirty="0">
                <a:solidFill>
                  <a:schemeClr val="tx1"/>
                </a:solidFill>
              </a:rPr>
              <a:t>Small voids</a:t>
            </a:r>
          </a:p>
        </p:txBody>
      </p:sp>
      <p:sp>
        <p:nvSpPr>
          <p:cNvPr id="2400265" name="AutoShape 9"/>
          <p:cNvSpPr>
            <a:spLocks noChangeArrowheads="1"/>
          </p:cNvSpPr>
          <p:nvPr/>
        </p:nvSpPr>
        <p:spPr bwMode="auto">
          <a:xfrm>
            <a:off x="2857488" y="2928934"/>
            <a:ext cx="2590800" cy="1979643"/>
          </a:xfrm>
          <a:prstGeom prst="downArrowCallout">
            <a:avLst>
              <a:gd name="adj1" fmla="val 29374"/>
              <a:gd name="adj2" fmla="val 29374"/>
              <a:gd name="adj3" fmla="val 16667"/>
              <a:gd name="adj4" fmla="val 66667"/>
            </a:avLst>
          </a:prstGeom>
          <a:gradFill flip="none" rotWithShape="1">
            <a:gsLst>
              <a:gs pos="0">
                <a:schemeClr val="accent4">
                  <a:shade val="51000"/>
                  <a:satMod val="130000"/>
                </a:schemeClr>
              </a:gs>
              <a:gs pos="80000">
                <a:schemeClr val="accent4">
                  <a:shade val="93000"/>
                  <a:satMod val="130000"/>
                </a:schemeClr>
              </a:gs>
              <a:gs pos="100000">
                <a:schemeClr val="accent4">
                  <a:shade val="94000"/>
                  <a:satMod val="135000"/>
                </a:schemeClr>
              </a:gs>
            </a:gsLst>
            <a:lin ang="16200000" scaled="1"/>
            <a:tileRect/>
          </a:gradFill>
          <a:ln>
            <a:noFill/>
            <a:headEnd/>
            <a:tailEnd/>
          </a:ln>
        </p:spPr>
        <p:style>
          <a:lnRef idx="0">
            <a:schemeClr val="accent4"/>
          </a:lnRef>
          <a:fillRef idx="3">
            <a:schemeClr val="accent4"/>
          </a:fillRef>
          <a:effectRef idx="3">
            <a:schemeClr val="accent4"/>
          </a:effectRef>
          <a:fontRef idx="minor">
            <a:schemeClr val="lt1"/>
          </a:fontRef>
        </p:style>
        <p:txBody>
          <a:bodyPr wrap="none"/>
          <a:lstStyle/>
          <a:p>
            <a:pPr fontAlgn="auto">
              <a:spcBef>
                <a:spcPts val="0"/>
              </a:spcBef>
              <a:spcAft>
                <a:spcPts val="0"/>
              </a:spcAft>
              <a:defRPr/>
            </a:pPr>
            <a:endParaRPr lang="en-US" dirty="0">
              <a:solidFill>
                <a:schemeClr val="bg1"/>
              </a:solidFill>
            </a:endParaRPr>
          </a:p>
          <a:p>
            <a:pPr fontAlgn="auto">
              <a:spcBef>
                <a:spcPts val="0"/>
              </a:spcBef>
              <a:spcAft>
                <a:spcPts val="0"/>
              </a:spcAft>
              <a:defRPr/>
            </a:pPr>
            <a:r>
              <a:rPr lang="en-US" dirty="0">
                <a:solidFill>
                  <a:schemeClr val="tx1"/>
                </a:solidFill>
              </a:rPr>
              <a:t>Frequency</a:t>
            </a:r>
          </a:p>
          <a:p>
            <a:pPr fontAlgn="auto">
              <a:spcBef>
                <a:spcPts val="0"/>
              </a:spcBef>
              <a:spcAft>
                <a:spcPts val="0"/>
              </a:spcAft>
              <a:defRPr/>
            </a:pPr>
            <a:endParaRPr lang="en-US" dirty="0">
              <a:solidFill>
                <a:schemeClr val="bg1"/>
              </a:solidFill>
            </a:endParaRPr>
          </a:p>
          <a:p>
            <a:pPr fontAlgn="auto">
              <a:spcBef>
                <a:spcPts val="0"/>
              </a:spcBef>
              <a:spcAft>
                <a:spcPts val="0"/>
              </a:spcAft>
              <a:defRPr/>
            </a:pPr>
            <a:endParaRPr lang="en-US" dirty="0">
              <a:solidFill>
                <a:schemeClr val="bg1"/>
              </a:solidFill>
            </a:endParaRPr>
          </a:p>
          <a:p>
            <a:pPr fontAlgn="auto">
              <a:spcBef>
                <a:spcPts val="0"/>
              </a:spcBef>
              <a:spcAft>
                <a:spcPts val="0"/>
              </a:spcAft>
              <a:defRPr/>
            </a:pPr>
            <a:endParaRPr lang="en-US" dirty="0">
              <a:solidFill>
                <a:schemeClr val="bg1"/>
              </a:solidFill>
            </a:endParaRPr>
          </a:p>
        </p:txBody>
      </p:sp>
      <p:sp>
        <p:nvSpPr>
          <p:cNvPr id="2400266" name="AutoShape 10"/>
          <p:cNvSpPr>
            <a:spLocks noChangeArrowheads="1"/>
          </p:cNvSpPr>
          <p:nvPr/>
        </p:nvSpPr>
        <p:spPr bwMode="auto">
          <a:xfrm>
            <a:off x="3714744" y="2071678"/>
            <a:ext cx="931862" cy="776287"/>
          </a:xfrm>
          <a:prstGeom prst="downArrow">
            <a:avLst>
              <a:gd name="adj1" fmla="val 50000"/>
              <a:gd name="adj2" fmla="val 26436"/>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a:headEnd/>
            <a:tailEnd/>
          </a:ln>
        </p:spPr>
        <p:style>
          <a:lnRef idx="0">
            <a:schemeClr val="accent4"/>
          </a:lnRef>
          <a:fillRef idx="3">
            <a:schemeClr val="accent4"/>
          </a:fillRef>
          <a:effectRef idx="3">
            <a:schemeClr val="accent4"/>
          </a:effectRef>
          <a:fontRef idx="minor">
            <a:schemeClr val="lt1"/>
          </a:fontRef>
        </p:style>
        <p:txBody>
          <a:bodyPr wrap="none"/>
          <a:lstStyle/>
          <a:p>
            <a:pPr fontAlgn="auto">
              <a:spcBef>
                <a:spcPts val="0"/>
              </a:spcBef>
              <a:spcAft>
                <a:spcPts val="0"/>
              </a:spcAft>
              <a:defRPr/>
            </a:pPr>
            <a:endParaRPr lang="en-US" sz="2400">
              <a:effectLst>
                <a:outerShdw blurRad="38100" dist="38100" dir="2700000" algn="tl">
                  <a:srgbClr val="000000"/>
                </a:outerShdw>
              </a:effectLst>
            </a:endParaRPr>
          </a:p>
        </p:txBody>
      </p:sp>
      <p:sp>
        <p:nvSpPr>
          <p:cNvPr id="2400267" name="AutoShape 11"/>
          <p:cNvSpPr>
            <a:spLocks noChangeArrowheads="1"/>
          </p:cNvSpPr>
          <p:nvPr/>
        </p:nvSpPr>
        <p:spPr bwMode="auto">
          <a:xfrm>
            <a:off x="5500694" y="3188508"/>
            <a:ext cx="820738" cy="6858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gradFill flip="none" rotWithShape="1">
            <a:gsLst>
              <a:gs pos="0">
                <a:srgbClr val="339966">
                  <a:shade val="30000"/>
                  <a:satMod val="115000"/>
                </a:srgbClr>
              </a:gs>
              <a:gs pos="50000">
                <a:srgbClr val="339966">
                  <a:shade val="67500"/>
                  <a:satMod val="115000"/>
                </a:srgbClr>
              </a:gs>
              <a:gs pos="100000">
                <a:srgbClr val="339966">
                  <a:shade val="100000"/>
                  <a:satMod val="115000"/>
                </a:srgbClr>
              </a:gs>
            </a:gsLst>
            <a:lin ang="10800000" scaled="1"/>
            <a:tileRect/>
          </a:gradFill>
          <a:ln w="9525">
            <a:noFill/>
            <a:miter lim="800000"/>
            <a:headEnd/>
            <a:tailEnd/>
          </a:ln>
          <a:effectLst/>
          <a:scene3d>
            <a:camera prst="orthographicFront"/>
            <a:lightRig rig="threePt" dir="t"/>
          </a:scene3d>
          <a:sp3d>
            <a:bevelT/>
          </a:sp3d>
        </p:spPr>
        <p:txBody>
          <a:bodyPr wrap="none" anchor="ctr"/>
          <a:lstStyle/>
          <a:p>
            <a:pPr fontAlgn="auto">
              <a:spcBef>
                <a:spcPts val="0"/>
              </a:spcBef>
              <a:spcAft>
                <a:spcPts val="0"/>
              </a:spcAft>
              <a:defRPr/>
            </a:pPr>
            <a:endParaRPr lang="en-US" sz="2000" dirty="0">
              <a:solidFill>
                <a:schemeClr val="tx1"/>
              </a:solidFill>
              <a:effectLst>
                <a:outerShdw blurRad="38100" dist="38100" dir="2700000" algn="tl">
                  <a:srgbClr val="000000"/>
                </a:outerShdw>
              </a:effectLst>
            </a:endParaRPr>
          </a:p>
        </p:txBody>
      </p:sp>
      <p:sp>
        <p:nvSpPr>
          <p:cNvPr id="2400268" name="AutoShape 12"/>
          <p:cNvSpPr>
            <a:spLocks noChangeArrowheads="1"/>
          </p:cNvSpPr>
          <p:nvPr/>
        </p:nvSpPr>
        <p:spPr bwMode="auto">
          <a:xfrm rot="10820552">
            <a:off x="2002275" y="3217128"/>
            <a:ext cx="819150" cy="6858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0" scaled="1"/>
            <a:tileRect/>
          </a:gradFill>
          <a:ln w="9525">
            <a:noFill/>
            <a:miter lim="800000"/>
            <a:headEnd/>
            <a:tailEnd/>
          </a:ln>
          <a:effectLst/>
          <a:scene3d>
            <a:camera prst="orthographicFront"/>
            <a:lightRig rig="threePt" dir="t"/>
          </a:scene3d>
          <a:sp3d>
            <a:bevelT/>
          </a:sp3d>
        </p:spPr>
        <p:txBody>
          <a:bodyPr rot="10800000" wrap="none" anchor="ctr"/>
          <a:lstStyle/>
          <a:p>
            <a:pPr fontAlgn="auto">
              <a:spcBef>
                <a:spcPts val="0"/>
              </a:spcBef>
              <a:spcAft>
                <a:spcPts val="0"/>
              </a:spcAft>
              <a:defRPr/>
            </a:pPr>
            <a:endParaRPr lang="en-US" sz="2000">
              <a:solidFill>
                <a:schemeClr val="tx1"/>
              </a:solidFill>
              <a:effectLst>
                <a:outerShdw blurRad="38100" dist="38100" dir="2700000" algn="tl">
                  <a:srgbClr val="000000"/>
                </a:outerShdw>
              </a:effectLst>
            </a:endParaRPr>
          </a:p>
        </p:txBody>
      </p:sp>
      <p:sp>
        <p:nvSpPr>
          <p:cNvPr id="14" name="Text Box 7"/>
          <p:cNvSpPr txBox="1">
            <a:spLocks noChangeArrowheads="1"/>
          </p:cNvSpPr>
          <p:nvPr/>
        </p:nvSpPr>
        <p:spPr bwMode="auto">
          <a:xfrm>
            <a:off x="2857488" y="928670"/>
            <a:ext cx="2643205" cy="960438"/>
          </a:xfrm>
          <a:prstGeom prst="round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w="9525" algn="ctr">
            <a:noFill/>
            <a:miter lim="800000"/>
            <a:headEnd/>
            <a:tailEnd/>
          </a:ln>
          <a:effectLst/>
          <a:scene3d>
            <a:camera prst="orthographicFront"/>
            <a:lightRig rig="threePt" dir="t"/>
          </a:scene3d>
          <a:sp3d>
            <a:bevelT/>
          </a:sp3d>
        </p:spPr>
        <p:txBody>
          <a:bodyPr anchor="ctr" anchorCtr="1"/>
          <a:lstStyle/>
          <a:p>
            <a:pPr fontAlgn="auto">
              <a:spcBef>
                <a:spcPct val="50000"/>
              </a:spcBef>
              <a:spcAft>
                <a:spcPts val="0"/>
              </a:spcAft>
              <a:defRPr/>
            </a:pPr>
            <a:r>
              <a:rPr lang="en-US" dirty="0">
                <a:solidFill>
                  <a:schemeClr val="tx1"/>
                </a:solidFill>
              </a:rPr>
              <a:t>Urgency</a:t>
            </a:r>
            <a:endParaRPr lang="en-GB" dirty="0">
              <a:solidFill>
                <a:schemeClr val="tx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338138" y="285750"/>
            <a:ext cx="8686800" cy="1143000"/>
          </a:xfrm>
        </p:spPr>
        <p:txBody>
          <a:bodyPr/>
          <a:lstStyle/>
          <a:p>
            <a:pPr eaLnBrk="1" hangingPunct="1"/>
            <a:r>
              <a:rPr lang="nl-BE" b="0" smtClean="0">
                <a:latin typeface="Verdana" pitchFamily="34" charset="0"/>
              </a:rPr>
              <a:t>Storage Symptoms cause more bother</a:t>
            </a:r>
          </a:p>
        </p:txBody>
      </p:sp>
      <p:graphicFrame>
        <p:nvGraphicFramePr>
          <p:cNvPr id="7171" name="Chart 4"/>
          <p:cNvGraphicFramePr>
            <a:graphicFrameLocks/>
          </p:cNvGraphicFramePr>
          <p:nvPr/>
        </p:nvGraphicFramePr>
        <p:xfrm>
          <a:off x="285750" y="1214438"/>
          <a:ext cx="8286750" cy="5072062"/>
        </p:xfrm>
        <a:graphic>
          <a:graphicData uri="http://schemas.openxmlformats.org/presentationml/2006/ole">
            <mc:AlternateContent xmlns:mc="http://schemas.openxmlformats.org/markup-compatibility/2006">
              <mc:Choice xmlns:v="urn:schemas-microsoft-com:vml" Requires="v">
                <p:oleObj spid="_x0000_s7176" name="Grafiek" r:id="rId4" imgW="8391672" imgH="5172009" progId="Excel.Chart.8">
                  <p:embed/>
                </p:oleObj>
              </mc:Choice>
              <mc:Fallback>
                <p:oleObj name="Grafiek" r:id="rId4" imgW="8391672" imgH="5172009" progId="Excel.Chart.8">
                  <p:embed/>
                  <p:pic>
                    <p:nvPicPr>
                      <p:cNvPr id="0" name="Chart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750" y="1214438"/>
                        <a:ext cx="8286750" cy="5072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172" name="TextBox 4"/>
          <p:cNvSpPr txBox="1">
            <a:spLocks noChangeArrowheads="1"/>
          </p:cNvSpPr>
          <p:nvPr/>
        </p:nvSpPr>
        <p:spPr bwMode="auto">
          <a:xfrm>
            <a:off x="2357438" y="1428750"/>
            <a:ext cx="4648200"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algn="l"/>
            <a:r>
              <a:rPr lang="nl-BE" sz="1600">
                <a:solidFill>
                  <a:schemeClr val="tx1"/>
                </a:solidFill>
                <a:ea typeface="Verdana" pitchFamily="34" charset="0"/>
                <a:cs typeface="Verdana" pitchFamily="34" charset="0"/>
              </a:rPr>
              <a:t>V  : voiding symptoms</a:t>
            </a:r>
            <a:br>
              <a:rPr lang="nl-BE" sz="1600">
                <a:solidFill>
                  <a:schemeClr val="tx1"/>
                </a:solidFill>
                <a:ea typeface="Verdana" pitchFamily="34" charset="0"/>
                <a:cs typeface="Verdana" pitchFamily="34" charset="0"/>
              </a:rPr>
            </a:br>
            <a:r>
              <a:rPr lang="nl-BE" sz="1600">
                <a:solidFill>
                  <a:schemeClr val="tx1"/>
                </a:solidFill>
                <a:ea typeface="Verdana" pitchFamily="34" charset="0"/>
                <a:cs typeface="Verdana" pitchFamily="34" charset="0"/>
              </a:rPr>
              <a:t>S  : storage symptoms</a:t>
            </a:r>
          </a:p>
          <a:p>
            <a:pPr algn="l"/>
            <a:r>
              <a:rPr lang="nl-BE" sz="1600">
                <a:solidFill>
                  <a:schemeClr val="tx1"/>
                </a:solidFill>
                <a:ea typeface="Verdana" pitchFamily="34" charset="0"/>
                <a:cs typeface="Verdana" pitchFamily="34" charset="0"/>
              </a:rPr>
              <a:t>PM: post micturition symptoms</a:t>
            </a:r>
          </a:p>
          <a:p>
            <a:pPr algn="l"/>
            <a:r>
              <a:rPr lang="nl-BE" sz="1200">
                <a:solidFill>
                  <a:schemeClr val="tx1"/>
                </a:solidFill>
                <a:ea typeface="Verdana" pitchFamily="34" charset="0"/>
                <a:cs typeface="Verdana" pitchFamily="34" charset="0"/>
              </a:rPr>
              <a:t>. </a:t>
            </a:r>
          </a:p>
        </p:txBody>
      </p:sp>
      <p:sp>
        <p:nvSpPr>
          <p:cNvPr id="3077" name="Footer Placeholder 5"/>
          <p:cNvSpPr>
            <a:spLocks noGrp="1"/>
          </p:cNvSpPr>
          <p:nvPr>
            <p:ph type="ftr" sz="quarter" idx="11"/>
          </p:nvPr>
        </p:nvSpPr>
        <p:spPr>
          <a:xfrm>
            <a:off x="4716463" y="6237288"/>
            <a:ext cx="4292600" cy="457200"/>
          </a:xfrm>
        </p:spPr>
        <p:txBody>
          <a:bodyPr/>
          <a:lstStyle/>
          <a:p>
            <a:pPr algn="l">
              <a:defRPr/>
            </a:pPr>
            <a:r>
              <a:rPr lang="fr-FR" dirty="0" smtClean="0">
                <a:ea typeface="MS PGothic"/>
                <a:cs typeface="MS PGothic"/>
              </a:rPr>
              <a:t/>
            </a:r>
            <a:br>
              <a:rPr lang="fr-FR" dirty="0" smtClean="0">
                <a:ea typeface="MS PGothic"/>
                <a:cs typeface="MS PGothic"/>
              </a:rPr>
            </a:br>
            <a:r>
              <a:rPr lang="fr-FR" dirty="0" err="1" smtClean="0">
                <a:ea typeface="MS PGothic"/>
                <a:cs typeface="MS PGothic"/>
              </a:rPr>
              <a:t>Coyne</a:t>
            </a:r>
            <a:r>
              <a:rPr lang="fr-FR" dirty="0" smtClean="0">
                <a:ea typeface="MS PGothic"/>
                <a:cs typeface="MS PGothic"/>
              </a:rPr>
              <a:t> KS et al. BJU Int 2009;103 (</a:t>
            </a:r>
            <a:r>
              <a:rPr lang="fr-FR" dirty="0" err="1" smtClean="0">
                <a:ea typeface="MS PGothic"/>
                <a:cs typeface="MS PGothic"/>
              </a:rPr>
              <a:t>Suppl</a:t>
            </a:r>
            <a:r>
              <a:rPr lang="fr-FR" dirty="0" smtClean="0">
                <a:ea typeface="MS PGothic"/>
                <a:cs typeface="MS PGothic"/>
              </a:rPr>
              <a:t> 3):4-11 (</a:t>
            </a:r>
            <a:r>
              <a:rPr lang="fr-FR" dirty="0" err="1" smtClean="0">
                <a:ea typeface="MS PGothic"/>
                <a:cs typeface="MS PGothic"/>
              </a:rPr>
              <a:t>EpiLUTS</a:t>
            </a:r>
            <a:r>
              <a:rPr lang="fr-FR" dirty="0" smtClean="0">
                <a:ea typeface="MS PGothic"/>
                <a:cs typeface="MS PGothic"/>
              </a:rPr>
              <a:t>)</a:t>
            </a:r>
            <a:endParaRPr lang="en-US" dirty="0" smtClean="0">
              <a:ea typeface="MS PGothic"/>
              <a:cs typeface="MS PGothic"/>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Rectangle 2"/>
          <p:cNvSpPr>
            <a:spLocks noChangeArrowheads="1"/>
          </p:cNvSpPr>
          <p:nvPr/>
        </p:nvSpPr>
        <p:spPr bwMode="auto">
          <a:xfrm>
            <a:off x="395288" y="1557338"/>
            <a:ext cx="8424862" cy="2735262"/>
          </a:xfrm>
          <a:prstGeom prst="rect">
            <a:avLst/>
          </a:prstGeom>
          <a:solidFill>
            <a:srgbClr val="99CCFF"/>
          </a:solidFill>
          <a:ln w="9525">
            <a:solidFill>
              <a:schemeClr val="tx1"/>
            </a:solidFill>
            <a:miter lim="800000"/>
            <a:headEnd/>
            <a:tailEnd/>
          </a:ln>
        </p:spPr>
        <p:txBody>
          <a:bodyPr wrap="none" anchor="ctr"/>
          <a:lstStyle/>
          <a:p>
            <a:endParaRPr lang="nl-NL"/>
          </a:p>
        </p:txBody>
      </p:sp>
      <p:sp>
        <p:nvSpPr>
          <p:cNvPr id="8195" name="AutoShape 3"/>
          <p:cNvSpPr>
            <a:spLocks noChangeArrowheads="1"/>
          </p:cNvSpPr>
          <p:nvPr/>
        </p:nvSpPr>
        <p:spPr bwMode="auto">
          <a:xfrm rot="-5400000">
            <a:off x="719932" y="1232694"/>
            <a:ext cx="1223962" cy="1295400"/>
          </a:xfrm>
          <a:prstGeom prst="flowChartOnlineStorage">
            <a:avLst/>
          </a:prstGeom>
          <a:solidFill>
            <a:srgbClr val="00FF00"/>
          </a:solidFill>
          <a:ln w="9525">
            <a:solidFill>
              <a:schemeClr val="tx1"/>
            </a:solidFill>
            <a:miter lim="800000"/>
            <a:headEnd/>
            <a:tailEnd/>
          </a:ln>
        </p:spPr>
        <p:txBody>
          <a:bodyPr wrap="none" anchor="ctr"/>
          <a:lstStyle/>
          <a:p>
            <a:endParaRPr lang="nl-NL"/>
          </a:p>
        </p:txBody>
      </p:sp>
      <p:sp>
        <p:nvSpPr>
          <p:cNvPr id="8196" name="AutoShape 4"/>
          <p:cNvSpPr>
            <a:spLocks noChangeArrowheads="1"/>
          </p:cNvSpPr>
          <p:nvPr/>
        </p:nvSpPr>
        <p:spPr bwMode="auto">
          <a:xfrm rot="-5400000">
            <a:off x="5129213" y="1574800"/>
            <a:ext cx="1223962" cy="611188"/>
          </a:xfrm>
          <a:prstGeom prst="flowChartOnlineStorage">
            <a:avLst/>
          </a:prstGeom>
          <a:solidFill>
            <a:srgbClr val="CC00CC"/>
          </a:solidFill>
          <a:ln w="9525">
            <a:solidFill>
              <a:schemeClr val="tx1"/>
            </a:solidFill>
            <a:miter lim="800000"/>
            <a:headEnd/>
            <a:tailEnd/>
          </a:ln>
        </p:spPr>
        <p:txBody>
          <a:bodyPr wrap="none" anchor="ctr"/>
          <a:lstStyle/>
          <a:p>
            <a:endParaRPr lang="nl-NL"/>
          </a:p>
        </p:txBody>
      </p:sp>
      <p:sp>
        <p:nvSpPr>
          <p:cNvPr id="8197" name="AutoShape 5"/>
          <p:cNvSpPr>
            <a:spLocks noChangeArrowheads="1"/>
          </p:cNvSpPr>
          <p:nvPr/>
        </p:nvSpPr>
        <p:spPr bwMode="auto">
          <a:xfrm rot="-5400000">
            <a:off x="6497638" y="1574800"/>
            <a:ext cx="1223962" cy="611188"/>
          </a:xfrm>
          <a:prstGeom prst="flowChartOnlineStorage">
            <a:avLst/>
          </a:prstGeom>
          <a:solidFill>
            <a:srgbClr val="CC66FF"/>
          </a:solidFill>
          <a:ln w="9525">
            <a:solidFill>
              <a:schemeClr val="tx1"/>
            </a:solidFill>
            <a:miter lim="800000"/>
            <a:headEnd/>
            <a:tailEnd/>
          </a:ln>
        </p:spPr>
        <p:txBody>
          <a:bodyPr wrap="none" anchor="ctr"/>
          <a:lstStyle/>
          <a:p>
            <a:endParaRPr lang="nl-NL"/>
          </a:p>
        </p:txBody>
      </p:sp>
      <p:sp>
        <p:nvSpPr>
          <p:cNvPr id="8198" name="Oval 6"/>
          <p:cNvSpPr>
            <a:spLocks noChangeArrowheads="1"/>
          </p:cNvSpPr>
          <p:nvPr/>
        </p:nvSpPr>
        <p:spPr bwMode="auto">
          <a:xfrm>
            <a:off x="755650" y="3573463"/>
            <a:ext cx="503238" cy="1152525"/>
          </a:xfrm>
          <a:prstGeom prst="ellipse">
            <a:avLst/>
          </a:prstGeom>
          <a:solidFill>
            <a:srgbClr val="99CC00"/>
          </a:solidFill>
          <a:ln w="9525">
            <a:solidFill>
              <a:schemeClr val="tx1"/>
            </a:solidFill>
            <a:round/>
            <a:headEnd/>
            <a:tailEnd/>
          </a:ln>
        </p:spPr>
        <p:txBody>
          <a:bodyPr wrap="none" anchor="ctr"/>
          <a:lstStyle/>
          <a:p>
            <a:endParaRPr lang="nl-NL"/>
          </a:p>
        </p:txBody>
      </p:sp>
      <p:sp>
        <p:nvSpPr>
          <p:cNvPr id="8199" name="Oval 7"/>
          <p:cNvSpPr>
            <a:spLocks noChangeArrowheads="1"/>
          </p:cNvSpPr>
          <p:nvPr/>
        </p:nvSpPr>
        <p:spPr bwMode="auto">
          <a:xfrm>
            <a:off x="4140200" y="3573463"/>
            <a:ext cx="1079500" cy="1152525"/>
          </a:xfrm>
          <a:prstGeom prst="ellipse">
            <a:avLst/>
          </a:prstGeom>
          <a:solidFill>
            <a:srgbClr val="CC0099"/>
          </a:solidFill>
          <a:ln w="9525">
            <a:solidFill>
              <a:schemeClr val="tx1"/>
            </a:solidFill>
            <a:round/>
            <a:headEnd/>
            <a:tailEnd/>
          </a:ln>
        </p:spPr>
        <p:txBody>
          <a:bodyPr wrap="none" anchor="ctr"/>
          <a:lstStyle/>
          <a:p>
            <a:endParaRPr lang="nl-NL"/>
          </a:p>
        </p:txBody>
      </p:sp>
      <p:sp>
        <p:nvSpPr>
          <p:cNvPr id="8200" name="Oval 8"/>
          <p:cNvSpPr>
            <a:spLocks noChangeArrowheads="1"/>
          </p:cNvSpPr>
          <p:nvPr/>
        </p:nvSpPr>
        <p:spPr bwMode="auto">
          <a:xfrm>
            <a:off x="7524750" y="3573463"/>
            <a:ext cx="1079500" cy="1152525"/>
          </a:xfrm>
          <a:prstGeom prst="ellipse">
            <a:avLst/>
          </a:prstGeom>
          <a:solidFill>
            <a:srgbClr val="FF3399"/>
          </a:solidFill>
          <a:ln w="9525">
            <a:solidFill>
              <a:schemeClr val="tx1"/>
            </a:solidFill>
            <a:round/>
            <a:headEnd/>
            <a:tailEnd/>
          </a:ln>
        </p:spPr>
        <p:txBody>
          <a:bodyPr wrap="none" anchor="ctr"/>
          <a:lstStyle/>
          <a:p>
            <a:endParaRPr lang="nl-NL"/>
          </a:p>
        </p:txBody>
      </p:sp>
      <p:sp>
        <p:nvSpPr>
          <p:cNvPr id="8201" name="Rectangle 9"/>
          <p:cNvSpPr>
            <a:spLocks noChangeArrowheads="1"/>
          </p:cNvSpPr>
          <p:nvPr/>
        </p:nvSpPr>
        <p:spPr bwMode="auto">
          <a:xfrm>
            <a:off x="2124075" y="3860800"/>
            <a:ext cx="1223963" cy="647700"/>
          </a:xfrm>
          <a:prstGeom prst="rect">
            <a:avLst/>
          </a:prstGeom>
          <a:solidFill>
            <a:srgbClr val="6699FF"/>
          </a:solidFill>
          <a:ln w="9525">
            <a:solidFill>
              <a:schemeClr val="tx1"/>
            </a:solidFill>
            <a:miter lim="800000"/>
            <a:headEnd/>
            <a:tailEnd/>
          </a:ln>
        </p:spPr>
        <p:txBody>
          <a:bodyPr wrap="none" anchor="ctr"/>
          <a:lstStyle/>
          <a:p>
            <a:endParaRPr lang="nl-NL"/>
          </a:p>
        </p:txBody>
      </p:sp>
      <p:sp>
        <p:nvSpPr>
          <p:cNvPr id="8202" name="Rectangle 10"/>
          <p:cNvSpPr>
            <a:spLocks noChangeArrowheads="1"/>
          </p:cNvSpPr>
          <p:nvPr/>
        </p:nvSpPr>
        <p:spPr bwMode="auto">
          <a:xfrm>
            <a:off x="5867400" y="3860800"/>
            <a:ext cx="1223963" cy="647700"/>
          </a:xfrm>
          <a:prstGeom prst="rect">
            <a:avLst/>
          </a:prstGeom>
          <a:solidFill>
            <a:srgbClr val="6699FF"/>
          </a:solidFill>
          <a:ln w="9525">
            <a:solidFill>
              <a:schemeClr val="tx1"/>
            </a:solidFill>
            <a:miter lim="800000"/>
            <a:headEnd/>
            <a:tailEnd/>
          </a:ln>
        </p:spPr>
        <p:txBody>
          <a:bodyPr wrap="none" anchor="ctr"/>
          <a:lstStyle/>
          <a:p>
            <a:endParaRPr lang="nl-NL"/>
          </a:p>
        </p:txBody>
      </p:sp>
      <p:sp>
        <p:nvSpPr>
          <p:cNvPr id="518157" name="Oval 13"/>
          <p:cNvSpPr>
            <a:spLocks noChangeArrowheads="1"/>
          </p:cNvSpPr>
          <p:nvPr/>
        </p:nvSpPr>
        <p:spPr bwMode="auto">
          <a:xfrm>
            <a:off x="6877050" y="1052513"/>
            <a:ext cx="503238" cy="360362"/>
          </a:xfrm>
          <a:prstGeom prst="ellipse">
            <a:avLst/>
          </a:prstGeom>
          <a:solidFill>
            <a:srgbClr val="FF66FF"/>
          </a:solidFill>
          <a:ln w="9525">
            <a:solidFill>
              <a:schemeClr val="tx1"/>
            </a:solidFill>
            <a:round/>
            <a:headEnd/>
            <a:tailEnd/>
          </a:ln>
        </p:spPr>
        <p:txBody>
          <a:bodyPr wrap="none" anchor="ctr"/>
          <a:lstStyle/>
          <a:p>
            <a:endParaRPr lang="nl-NL"/>
          </a:p>
        </p:txBody>
      </p:sp>
      <p:sp>
        <p:nvSpPr>
          <p:cNvPr id="8204" name="Line 14"/>
          <p:cNvSpPr>
            <a:spLocks noChangeShapeType="1"/>
          </p:cNvSpPr>
          <p:nvPr/>
        </p:nvSpPr>
        <p:spPr bwMode="auto">
          <a:xfrm>
            <a:off x="971550" y="2492375"/>
            <a:ext cx="0" cy="10080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205" name="Line 15"/>
          <p:cNvSpPr>
            <a:spLocks noChangeShapeType="1"/>
          </p:cNvSpPr>
          <p:nvPr/>
        </p:nvSpPr>
        <p:spPr bwMode="auto">
          <a:xfrm>
            <a:off x="1331913" y="4365625"/>
            <a:ext cx="6477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206" name="Line 16"/>
          <p:cNvSpPr>
            <a:spLocks noChangeShapeType="1"/>
          </p:cNvSpPr>
          <p:nvPr/>
        </p:nvSpPr>
        <p:spPr bwMode="auto">
          <a:xfrm flipH="1">
            <a:off x="3419475" y="4437063"/>
            <a:ext cx="6477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207" name="Line 17"/>
          <p:cNvSpPr>
            <a:spLocks noChangeShapeType="1"/>
          </p:cNvSpPr>
          <p:nvPr/>
        </p:nvSpPr>
        <p:spPr bwMode="auto">
          <a:xfrm>
            <a:off x="2700338" y="4581525"/>
            <a:ext cx="0" cy="3603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208" name="Line 18"/>
          <p:cNvSpPr>
            <a:spLocks noChangeShapeType="1"/>
          </p:cNvSpPr>
          <p:nvPr/>
        </p:nvSpPr>
        <p:spPr bwMode="auto">
          <a:xfrm>
            <a:off x="2700338" y="5516563"/>
            <a:ext cx="0" cy="64928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209" name="Line 19"/>
          <p:cNvSpPr>
            <a:spLocks noChangeShapeType="1"/>
          </p:cNvSpPr>
          <p:nvPr/>
        </p:nvSpPr>
        <p:spPr bwMode="auto">
          <a:xfrm>
            <a:off x="6443663" y="4581525"/>
            <a:ext cx="0" cy="3603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210" name="Line 20"/>
          <p:cNvSpPr>
            <a:spLocks noChangeShapeType="1"/>
          </p:cNvSpPr>
          <p:nvPr/>
        </p:nvSpPr>
        <p:spPr bwMode="auto">
          <a:xfrm>
            <a:off x="6443663" y="5445125"/>
            <a:ext cx="0" cy="6477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211" name="Line 21"/>
          <p:cNvSpPr>
            <a:spLocks noChangeShapeType="1"/>
          </p:cNvSpPr>
          <p:nvPr/>
        </p:nvSpPr>
        <p:spPr bwMode="auto">
          <a:xfrm flipH="1">
            <a:off x="7164388" y="4437063"/>
            <a:ext cx="36036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212" name="Line 22"/>
          <p:cNvSpPr>
            <a:spLocks noChangeShapeType="1"/>
          </p:cNvSpPr>
          <p:nvPr/>
        </p:nvSpPr>
        <p:spPr bwMode="auto">
          <a:xfrm flipH="1">
            <a:off x="4932363" y="2636838"/>
            <a:ext cx="647700" cy="79216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213" name="Line 23"/>
          <p:cNvSpPr>
            <a:spLocks noChangeShapeType="1"/>
          </p:cNvSpPr>
          <p:nvPr/>
        </p:nvSpPr>
        <p:spPr bwMode="auto">
          <a:xfrm>
            <a:off x="7164388" y="2565400"/>
            <a:ext cx="503237" cy="863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214" name="Text Box 24"/>
          <p:cNvSpPr txBox="1">
            <a:spLocks noChangeArrowheads="1"/>
          </p:cNvSpPr>
          <p:nvPr/>
        </p:nvSpPr>
        <p:spPr bwMode="auto">
          <a:xfrm>
            <a:off x="179388" y="188913"/>
            <a:ext cx="1871662" cy="3143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algn="l" eaLnBrk="1" hangingPunct="1">
              <a:spcBef>
                <a:spcPct val="50000"/>
              </a:spcBef>
            </a:pPr>
            <a:r>
              <a:rPr lang="en-US" sz="1400" b="1">
                <a:solidFill>
                  <a:schemeClr val="tx1"/>
                </a:solidFill>
                <a:latin typeface="Arial" pitchFamily="34" charset="0"/>
                <a:cs typeface="Arial" pitchFamily="34" charset="0"/>
              </a:rPr>
              <a:t>extracellular</a:t>
            </a:r>
            <a:endParaRPr lang="nl-NL" sz="1400" b="1">
              <a:solidFill>
                <a:schemeClr val="tx1"/>
              </a:solidFill>
              <a:latin typeface="Arial" pitchFamily="34" charset="0"/>
              <a:cs typeface="Arial" pitchFamily="34" charset="0"/>
            </a:endParaRPr>
          </a:p>
        </p:txBody>
      </p:sp>
      <p:sp>
        <p:nvSpPr>
          <p:cNvPr id="8215" name="Text Box 25"/>
          <p:cNvSpPr txBox="1">
            <a:spLocks noChangeArrowheads="1"/>
          </p:cNvSpPr>
          <p:nvPr/>
        </p:nvSpPr>
        <p:spPr bwMode="auto">
          <a:xfrm>
            <a:off x="7092950" y="6308725"/>
            <a:ext cx="1871663" cy="3143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algn="l" eaLnBrk="1" hangingPunct="1">
              <a:spcBef>
                <a:spcPct val="50000"/>
              </a:spcBef>
            </a:pPr>
            <a:r>
              <a:rPr lang="en-US" sz="1400" b="1">
                <a:solidFill>
                  <a:schemeClr val="tx1"/>
                </a:solidFill>
                <a:latin typeface="Arial" pitchFamily="34" charset="0"/>
                <a:cs typeface="Arial" pitchFamily="34" charset="0"/>
              </a:rPr>
              <a:t>intracellular</a:t>
            </a:r>
            <a:endParaRPr lang="nl-NL" sz="1400" b="1">
              <a:solidFill>
                <a:schemeClr val="tx1"/>
              </a:solidFill>
              <a:latin typeface="Arial" pitchFamily="34" charset="0"/>
              <a:cs typeface="Arial" pitchFamily="34" charset="0"/>
            </a:endParaRPr>
          </a:p>
        </p:txBody>
      </p:sp>
      <p:sp>
        <p:nvSpPr>
          <p:cNvPr id="8216" name="Text Box 26"/>
          <p:cNvSpPr txBox="1">
            <a:spLocks noChangeArrowheads="1"/>
          </p:cNvSpPr>
          <p:nvPr/>
        </p:nvSpPr>
        <p:spPr bwMode="auto">
          <a:xfrm>
            <a:off x="2124075" y="1196975"/>
            <a:ext cx="18716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algn="l" eaLnBrk="1" hangingPunct="1">
              <a:spcBef>
                <a:spcPct val="50000"/>
              </a:spcBef>
            </a:pPr>
            <a:r>
              <a:rPr lang="el-GR" sz="1400" b="1">
                <a:solidFill>
                  <a:schemeClr val="tx1"/>
                </a:solidFill>
                <a:latin typeface="Arial" pitchFamily="34" charset="0"/>
                <a:cs typeface="Arial" pitchFamily="34" charset="0"/>
              </a:rPr>
              <a:t>β</a:t>
            </a:r>
            <a:r>
              <a:rPr lang="nl-NL" sz="1400" b="1" baseline="-25000">
                <a:solidFill>
                  <a:schemeClr val="tx1"/>
                </a:solidFill>
                <a:latin typeface="Arial" pitchFamily="34" charset="0"/>
                <a:cs typeface="Arial" pitchFamily="34" charset="0"/>
              </a:rPr>
              <a:t>3</a:t>
            </a:r>
            <a:r>
              <a:rPr lang="en-US" sz="1400" b="1">
                <a:solidFill>
                  <a:schemeClr val="tx1"/>
                </a:solidFill>
                <a:latin typeface="Arial" pitchFamily="34" charset="0"/>
                <a:cs typeface="Arial" pitchFamily="34" charset="0"/>
              </a:rPr>
              <a:t>-receptor</a:t>
            </a:r>
            <a:endParaRPr lang="nl-NL" sz="1400" b="1">
              <a:solidFill>
                <a:schemeClr val="tx1"/>
              </a:solidFill>
              <a:latin typeface="Arial" pitchFamily="34" charset="0"/>
              <a:cs typeface="Arial" pitchFamily="34" charset="0"/>
            </a:endParaRPr>
          </a:p>
        </p:txBody>
      </p:sp>
      <p:sp>
        <p:nvSpPr>
          <p:cNvPr id="8217" name="Text Box 27"/>
          <p:cNvSpPr txBox="1">
            <a:spLocks noChangeArrowheads="1"/>
          </p:cNvSpPr>
          <p:nvPr/>
        </p:nvSpPr>
        <p:spPr bwMode="auto">
          <a:xfrm>
            <a:off x="3492500" y="1196975"/>
            <a:ext cx="18716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algn="r" eaLnBrk="1" hangingPunct="1">
              <a:spcBef>
                <a:spcPct val="50000"/>
              </a:spcBef>
            </a:pPr>
            <a:r>
              <a:rPr lang="en-US" sz="1400" b="1">
                <a:solidFill>
                  <a:schemeClr val="tx1"/>
                </a:solidFill>
                <a:latin typeface="Arial" pitchFamily="34" charset="0"/>
                <a:cs typeface="Arial" pitchFamily="34" charset="0"/>
              </a:rPr>
              <a:t>M2-receptor</a:t>
            </a:r>
            <a:endParaRPr lang="nl-NL" sz="1400" b="1">
              <a:solidFill>
                <a:schemeClr val="tx1"/>
              </a:solidFill>
              <a:latin typeface="Arial" pitchFamily="34" charset="0"/>
              <a:cs typeface="Arial" pitchFamily="34" charset="0"/>
            </a:endParaRPr>
          </a:p>
        </p:txBody>
      </p:sp>
      <p:sp>
        <p:nvSpPr>
          <p:cNvPr id="8218" name="Text Box 28"/>
          <p:cNvSpPr txBox="1">
            <a:spLocks noChangeArrowheads="1"/>
          </p:cNvSpPr>
          <p:nvPr/>
        </p:nvSpPr>
        <p:spPr bwMode="auto">
          <a:xfrm>
            <a:off x="7451725" y="1196975"/>
            <a:ext cx="18716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algn="l" eaLnBrk="1" hangingPunct="1">
              <a:spcBef>
                <a:spcPct val="50000"/>
              </a:spcBef>
            </a:pPr>
            <a:r>
              <a:rPr lang="en-US" sz="1400" b="1">
                <a:solidFill>
                  <a:schemeClr val="tx1"/>
                </a:solidFill>
                <a:latin typeface="Arial" pitchFamily="34" charset="0"/>
                <a:cs typeface="Arial" pitchFamily="34" charset="0"/>
              </a:rPr>
              <a:t>M3-receptor</a:t>
            </a:r>
            <a:endParaRPr lang="nl-NL" sz="1400" b="1">
              <a:solidFill>
                <a:schemeClr val="tx1"/>
              </a:solidFill>
              <a:latin typeface="Arial" pitchFamily="34" charset="0"/>
              <a:cs typeface="Arial" pitchFamily="34" charset="0"/>
            </a:endParaRPr>
          </a:p>
        </p:txBody>
      </p:sp>
      <p:sp>
        <p:nvSpPr>
          <p:cNvPr id="8219" name="Text Box 29"/>
          <p:cNvSpPr txBox="1">
            <a:spLocks noChangeArrowheads="1"/>
          </p:cNvSpPr>
          <p:nvPr/>
        </p:nvSpPr>
        <p:spPr bwMode="auto">
          <a:xfrm>
            <a:off x="5508625" y="620713"/>
            <a:ext cx="18716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eaLnBrk="1" hangingPunct="1">
              <a:spcBef>
                <a:spcPct val="50000"/>
              </a:spcBef>
            </a:pPr>
            <a:r>
              <a:rPr lang="en-US" sz="1400" b="1">
                <a:solidFill>
                  <a:schemeClr val="tx1"/>
                </a:solidFill>
                <a:latin typeface="Arial" pitchFamily="34" charset="0"/>
                <a:cs typeface="Arial" pitchFamily="34" charset="0"/>
              </a:rPr>
              <a:t>acetylcholine</a:t>
            </a:r>
            <a:endParaRPr lang="nl-NL" sz="1400" b="1">
              <a:solidFill>
                <a:schemeClr val="tx1"/>
              </a:solidFill>
              <a:latin typeface="Arial" pitchFamily="34" charset="0"/>
              <a:cs typeface="Arial" pitchFamily="34" charset="0"/>
            </a:endParaRPr>
          </a:p>
        </p:txBody>
      </p:sp>
      <p:sp>
        <p:nvSpPr>
          <p:cNvPr id="8220" name="Text Box 31"/>
          <p:cNvSpPr txBox="1">
            <a:spLocks noChangeArrowheads="1"/>
          </p:cNvSpPr>
          <p:nvPr/>
        </p:nvSpPr>
        <p:spPr bwMode="auto">
          <a:xfrm>
            <a:off x="1763713" y="3933825"/>
            <a:ext cx="1871662" cy="62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eaLnBrk="1" hangingPunct="1">
              <a:spcBef>
                <a:spcPct val="50000"/>
              </a:spcBef>
            </a:pPr>
            <a:r>
              <a:rPr lang="en-US" sz="1400" b="1">
                <a:solidFill>
                  <a:schemeClr val="tx1"/>
                </a:solidFill>
                <a:latin typeface="Arial" pitchFamily="34" charset="0"/>
                <a:cs typeface="Arial" pitchFamily="34" charset="0"/>
              </a:rPr>
              <a:t>Adenylate</a:t>
            </a:r>
          </a:p>
          <a:p>
            <a:pPr eaLnBrk="1" hangingPunct="1">
              <a:spcBef>
                <a:spcPct val="50000"/>
              </a:spcBef>
            </a:pPr>
            <a:r>
              <a:rPr lang="en-US" sz="1400" b="1">
                <a:solidFill>
                  <a:schemeClr val="tx1"/>
                </a:solidFill>
                <a:latin typeface="Arial" pitchFamily="34" charset="0"/>
                <a:cs typeface="Arial" pitchFamily="34" charset="0"/>
              </a:rPr>
              <a:t>cyclase</a:t>
            </a:r>
            <a:endParaRPr lang="nl-NL" sz="1400" b="1">
              <a:solidFill>
                <a:schemeClr val="tx1"/>
              </a:solidFill>
              <a:latin typeface="Arial" pitchFamily="34" charset="0"/>
              <a:cs typeface="Arial" pitchFamily="34" charset="0"/>
            </a:endParaRPr>
          </a:p>
        </p:txBody>
      </p:sp>
      <p:sp>
        <p:nvSpPr>
          <p:cNvPr id="8221" name="Text Box 32"/>
          <p:cNvSpPr txBox="1">
            <a:spLocks noChangeArrowheads="1"/>
          </p:cNvSpPr>
          <p:nvPr/>
        </p:nvSpPr>
        <p:spPr bwMode="auto">
          <a:xfrm>
            <a:off x="827088" y="4076700"/>
            <a:ext cx="5032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algn="l" eaLnBrk="1" hangingPunct="1">
              <a:spcBef>
                <a:spcPct val="50000"/>
              </a:spcBef>
            </a:pPr>
            <a:r>
              <a:rPr lang="en-US" sz="1800" b="1">
                <a:solidFill>
                  <a:schemeClr val="tx1"/>
                </a:solidFill>
                <a:latin typeface="Arial" pitchFamily="34" charset="0"/>
                <a:cs typeface="Arial" pitchFamily="34" charset="0"/>
              </a:rPr>
              <a:t>G</a:t>
            </a:r>
            <a:r>
              <a:rPr lang="en-US" sz="1800" b="1" baseline="-25000">
                <a:solidFill>
                  <a:schemeClr val="tx1"/>
                </a:solidFill>
                <a:latin typeface="Arial" pitchFamily="34" charset="0"/>
                <a:cs typeface="Arial" pitchFamily="34" charset="0"/>
              </a:rPr>
              <a:t>s</a:t>
            </a:r>
            <a:endParaRPr lang="nl-NL" sz="1800" b="1">
              <a:solidFill>
                <a:schemeClr val="tx1"/>
              </a:solidFill>
              <a:latin typeface="Arial" pitchFamily="34" charset="0"/>
              <a:cs typeface="Arial" pitchFamily="34" charset="0"/>
            </a:endParaRPr>
          </a:p>
        </p:txBody>
      </p:sp>
      <p:sp>
        <p:nvSpPr>
          <p:cNvPr id="8222" name="Text Box 33"/>
          <p:cNvSpPr txBox="1">
            <a:spLocks noChangeArrowheads="1"/>
          </p:cNvSpPr>
          <p:nvPr/>
        </p:nvSpPr>
        <p:spPr bwMode="auto">
          <a:xfrm>
            <a:off x="4427538" y="4005263"/>
            <a:ext cx="50323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algn="l" eaLnBrk="1" hangingPunct="1">
              <a:spcBef>
                <a:spcPct val="50000"/>
              </a:spcBef>
            </a:pPr>
            <a:r>
              <a:rPr lang="en-US" sz="1800" b="1">
                <a:solidFill>
                  <a:schemeClr val="tx1"/>
                </a:solidFill>
                <a:latin typeface="Arial" pitchFamily="34" charset="0"/>
                <a:cs typeface="Arial" pitchFamily="34" charset="0"/>
              </a:rPr>
              <a:t>G</a:t>
            </a:r>
            <a:r>
              <a:rPr lang="en-US" sz="1800" b="1" baseline="-25000">
                <a:solidFill>
                  <a:schemeClr val="tx1"/>
                </a:solidFill>
                <a:latin typeface="Arial" pitchFamily="34" charset="0"/>
                <a:cs typeface="Arial" pitchFamily="34" charset="0"/>
              </a:rPr>
              <a:t>i</a:t>
            </a:r>
            <a:endParaRPr lang="nl-NL" sz="1800" b="1">
              <a:solidFill>
                <a:schemeClr val="tx1"/>
              </a:solidFill>
              <a:latin typeface="Arial" pitchFamily="34" charset="0"/>
              <a:cs typeface="Arial" pitchFamily="34" charset="0"/>
            </a:endParaRPr>
          </a:p>
        </p:txBody>
      </p:sp>
      <p:sp>
        <p:nvSpPr>
          <p:cNvPr id="8223" name="Text Box 34"/>
          <p:cNvSpPr txBox="1">
            <a:spLocks noChangeArrowheads="1"/>
          </p:cNvSpPr>
          <p:nvPr/>
        </p:nvSpPr>
        <p:spPr bwMode="auto">
          <a:xfrm>
            <a:off x="7885113" y="3933825"/>
            <a:ext cx="5032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algn="l" eaLnBrk="1" hangingPunct="1">
              <a:spcBef>
                <a:spcPct val="50000"/>
              </a:spcBef>
            </a:pPr>
            <a:r>
              <a:rPr lang="en-US" sz="1800" b="1">
                <a:solidFill>
                  <a:schemeClr val="tx1"/>
                </a:solidFill>
                <a:latin typeface="Arial" pitchFamily="34" charset="0"/>
                <a:cs typeface="Arial" pitchFamily="34" charset="0"/>
              </a:rPr>
              <a:t>G</a:t>
            </a:r>
            <a:r>
              <a:rPr lang="en-US" sz="1800" b="1" baseline="-25000">
                <a:solidFill>
                  <a:schemeClr val="tx1"/>
                </a:solidFill>
                <a:latin typeface="Arial" pitchFamily="34" charset="0"/>
                <a:cs typeface="Arial" pitchFamily="34" charset="0"/>
              </a:rPr>
              <a:t>q</a:t>
            </a:r>
            <a:endParaRPr lang="nl-NL" sz="1800" b="1">
              <a:solidFill>
                <a:schemeClr val="tx1"/>
              </a:solidFill>
              <a:latin typeface="Arial" pitchFamily="34" charset="0"/>
              <a:cs typeface="Arial" pitchFamily="34" charset="0"/>
            </a:endParaRPr>
          </a:p>
        </p:txBody>
      </p:sp>
      <p:sp>
        <p:nvSpPr>
          <p:cNvPr id="8224" name="Text Box 35"/>
          <p:cNvSpPr txBox="1">
            <a:spLocks noChangeArrowheads="1"/>
          </p:cNvSpPr>
          <p:nvPr/>
        </p:nvSpPr>
        <p:spPr bwMode="auto">
          <a:xfrm>
            <a:off x="5508625" y="4076700"/>
            <a:ext cx="18716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eaLnBrk="1" hangingPunct="1">
              <a:spcBef>
                <a:spcPct val="50000"/>
              </a:spcBef>
            </a:pPr>
            <a:r>
              <a:rPr lang="en-US" sz="1400" b="1">
                <a:solidFill>
                  <a:schemeClr val="tx1"/>
                </a:solidFill>
                <a:latin typeface="Arial" pitchFamily="34" charset="0"/>
                <a:cs typeface="Arial" pitchFamily="34" charset="0"/>
              </a:rPr>
              <a:t>PLC</a:t>
            </a:r>
            <a:endParaRPr lang="nl-NL" sz="1400" b="1">
              <a:solidFill>
                <a:schemeClr val="tx1"/>
              </a:solidFill>
              <a:latin typeface="Arial" pitchFamily="34" charset="0"/>
              <a:cs typeface="Arial" pitchFamily="34" charset="0"/>
            </a:endParaRPr>
          </a:p>
        </p:txBody>
      </p:sp>
      <p:sp>
        <p:nvSpPr>
          <p:cNvPr id="8225" name="Text Box 36"/>
          <p:cNvSpPr txBox="1">
            <a:spLocks noChangeArrowheads="1"/>
          </p:cNvSpPr>
          <p:nvPr/>
        </p:nvSpPr>
        <p:spPr bwMode="auto">
          <a:xfrm>
            <a:off x="1763713" y="5084763"/>
            <a:ext cx="18716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eaLnBrk="1" hangingPunct="1">
              <a:spcBef>
                <a:spcPct val="50000"/>
              </a:spcBef>
            </a:pPr>
            <a:r>
              <a:rPr lang="en-US" sz="1400" b="1">
                <a:solidFill>
                  <a:schemeClr val="tx1"/>
                </a:solidFill>
                <a:latin typeface="Arial" pitchFamily="34" charset="0"/>
                <a:cs typeface="Arial" pitchFamily="34" charset="0"/>
              </a:rPr>
              <a:t>cAMP</a:t>
            </a:r>
            <a:endParaRPr lang="nl-NL" sz="1400" b="1">
              <a:solidFill>
                <a:schemeClr val="tx1"/>
              </a:solidFill>
              <a:latin typeface="Arial" pitchFamily="34" charset="0"/>
              <a:cs typeface="Arial" pitchFamily="34" charset="0"/>
            </a:endParaRPr>
          </a:p>
        </p:txBody>
      </p:sp>
      <p:sp>
        <p:nvSpPr>
          <p:cNvPr id="8226" name="Text Box 37"/>
          <p:cNvSpPr txBox="1">
            <a:spLocks noChangeArrowheads="1"/>
          </p:cNvSpPr>
          <p:nvPr/>
        </p:nvSpPr>
        <p:spPr bwMode="auto">
          <a:xfrm>
            <a:off x="1763713" y="6165850"/>
            <a:ext cx="18716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eaLnBrk="1" hangingPunct="1">
              <a:spcBef>
                <a:spcPct val="50000"/>
              </a:spcBef>
            </a:pPr>
            <a:r>
              <a:rPr lang="en-US" sz="1400" b="1">
                <a:solidFill>
                  <a:schemeClr val="tx1"/>
                </a:solidFill>
                <a:latin typeface="Arial" pitchFamily="34" charset="0"/>
                <a:cs typeface="Arial" pitchFamily="34" charset="0"/>
              </a:rPr>
              <a:t>relaxation</a:t>
            </a:r>
            <a:endParaRPr lang="nl-NL" sz="1400" b="1">
              <a:solidFill>
                <a:schemeClr val="tx1"/>
              </a:solidFill>
              <a:latin typeface="Arial" pitchFamily="34" charset="0"/>
              <a:cs typeface="Arial" pitchFamily="34" charset="0"/>
            </a:endParaRPr>
          </a:p>
        </p:txBody>
      </p:sp>
      <p:sp>
        <p:nvSpPr>
          <p:cNvPr id="8227" name="Text Box 38"/>
          <p:cNvSpPr txBox="1">
            <a:spLocks noChangeArrowheads="1"/>
          </p:cNvSpPr>
          <p:nvPr/>
        </p:nvSpPr>
        <p:spPr bwMode="auto">
          <a:xfrm>
            <a:off x="5580063" y="5084763"/>
            <a:ext cx="18716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eaLnBrk="1" hangingPunct="1">
              <a:spcBef>
                <a:spcPct val="50000"/>
              </a:spcBef>
            </a:pPr>
            <a:r>
              <a:rPr lang="en-US" sz="1400" b="1">
                <a:solidFill>
                  <a:schemeClr val="tx1"/>
                </a:solidFill>
                <a:latin typeface="Arial" pitchFamily="34" charset="0"/>
                <a:cs typeface="Arial" pitchFamily="34" charset="0"/>
              </a:rPr>
              <a:t>IP3 &amp; DAG</a:t>
            </a:r>
            <a:endParaRPr lang="nl-NL" sz="1400" b="1">
              <a:solidFill>
                <a:schemeClr val="tx1"/>
              </a:solidFill>
              <a:latin typeface="Arial" pitchFamily="34" charset="0"/>
              <a:cs typeface="Arial" pitchFamily="34" charset="0"/>
            </a:endParaRPr>
          </a:p>
        </p:txBody>
      </p:sp>
      <p:sp>
        <p:nvSpPr>
          <p:cNvPr id="8228" name="Text Box 39"/>
          <p:cNvSpPr txBox="1">
            <a:spLocks noChangeArrowheads="1"/>
          </p:cNvSpPr>
          <p:nvPr/>
        </p:nvSpPr>
        <p:spPr bwMode="auto">
          <a:xfrm>
            <a:off x="5508625" y="6165850"/>
            <a:ext cx="18716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eaLnBrk="1" hangingPunct="1">
              <a:spcBef>
                <a:spcPct val="50000"/>
              </a:spcBef>
            </a:pPr>
            <a:r>
              <a:rPr lang="en-US" sz="1400" b="1">
                <a:solidFill>
                  <a:schemeClr val="tx1"/>
                </a:solidFill>
                <a:latin typeface="Arial" pitchFamily="34" charset="0"/>
                <a:cs typeface="Arial" pitchFamily="34" charset="0"/>
              </a:rPr>
              <a:t>contraction</a:t>
            </a:r>
            <a:endParaRPr lang="nl-NL" sz="1400" b="1">
              <a:solidFill>
                <a:schemeClr val="tx1"/>
              </a:solidFill>
              <a:latin typeface="Arial" pitchFamily="34" charset="0"/>
              <a:cs typeface="Arial" pitchFamily="34" charset="0"/>
            </a:endParaRPr>
          </a:p>
        </p:txBody>
      </p:sp>
      <p:sp>
        <p:nvSpPr>
          <p:cNvPr id="8229" name="Text Box 40"/>
          <p:cNvSpPr txBox="1">
            <a:spLocks noChangeArrowheads="1"/>
          </p:cNvSpPr>
          <p:nvPr/>
        </p:nvSpPr>
        <p:spPr bwMode="auto">
          <a:xfrm>
            <a:off x="1258888" y="4437063"/>
            <a:ext cx="93503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eaLnBrk="1" hangingPunct="1">
              <a:spcBef>
                <a:spcPct val="50000"/>
              </a:spcBef>
            </a:pPr>
            <a:r>
              <a:rPr lang="en-US" sz="1800" b="1">
                <a:solidFill>
                  <a:schemeClr val="tx1"/>
                </a:solidFill>
                <a:latin typeface="Arial" pitchFamily="34" charset="0"/>
                <a:cs typeface="Arial" pitchFamily="34" charset="0"/>
              </a:rPr>
              <a:t>(+)</a:t>
            </a:r>
            <a:endParaRPr lang="nl-NL" sz="1800" b="1">
              <a:solidFill>
                <a:schemeClr val="tx1"/>
              </a:solidFill>
              <a:latin typeface="Arial" pitchFamily="34" charset="0"/>
              <a:cs typeface="Arial" pitchFamily="34" charset="0"/>
            </a:endParaRPr>
          </a:p>
        </p:txBody>
      </p:sp>
      <p:sp>
        <p:nvSpPr>
          <p:cNvPr id="8230" name="Text Box 41"/>
          <p:cNvSpPr txBox="1">
            <a:spLocks noChangeArrowheads="1"/>
          </p:cNvSpPr>
          <p:nvPr/>
        </p:nvSpPr>
        <p:spPr bwMode="auto">
          <a:xfrm>
            <a:off x="3348038" y="4437063"/>
            <a:ext cx="93503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eaLnBrk="1" hangingPunct="1">
              <a:spcBef>
                <a:spcPct val="50000"/>
              </a:spcBef>
            </a:pPr>
            <a:r>
              <a:rPr lang="en-US" sz="1800" b="1">
                <a:solidFill>
                  <a:schemeClr val="tx1"/>
                </a:solidFill>
                <a:latin typeface="Arial" pitchFamily="34" charset="0"/>
                <a:cs typeface="Arial" pitchFamily="34" charset="0"/>
              </a:rPr>
              <a:t>(-)</a:t>
            </a:r>
            <a:endParaRPr lang="nl-NL" sz="1800" b="1">
              <a:solidFill>
                <a:schemeClr val="tx1"/>
              </a:solidFill>
              <a:latin typeface="Arial" pitchFamily="34" charset="0"/>
              <a:cs typeface="Arial" pitchFamily="34" charset="0"/>
            </a:endParaRPr>
          </a:p>
        </p:txBody>
      </p:sp>
      <p:sp>
        <p:nvSpPr>
          <p:cNvPr id="8231" name="Text Box 42"/>
          <p:cNvSpPr txBox="1">
            <a:spLocks noChangeArrowheads="1"/>
          </p:cNvSpPr>
          <p:nvPr/>
        </p:nvSpPr>
        <p:spPr bwMode="auto">
          <a:xfrm>
            <a:off x="6948488" y="4508500"/>
            <a:ext cx="9350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eaLnBrk="1" hangingPunct="1">
              <a:spcBef>
                <a:spcPct val="50000"/>
              </a:spcBef>
            </a:pPr>
            <a:r>
              <a:rPr lang="en-US" sz="1800" b="1">
                <a:solidFill>
                  <a:schemeClr val="tx1"/>
                </a:solidFill>
                <a:latin typeface="Arial" pitchFamily="34" charset="0"/>
                <a:cs typeface="Arial" pitchFamily="34" charset="0"/>
              </a:rPr>
              <a:t>(+)</a:t>
            </a:r>
            <a:endParaRPr lang="nl-NL" sz="1800" b="1">
              <a:solidFill>
                <a:schemeClr val="tx1"/>
              </a:solidFill>
              <a:latin typeface="Arial" pitchFamily="34" charset="0"/>
              <a:cs typeface="Arial" pitchFamily="34" charset="0"/>
            </a:endParaRPr>
          </a:p>
        </p:txBody>
      </p:sp>
      <p:sp>
        <p:nvSpPr>
          <p:cNvPr id="518188" name="Oval 44"/>
          <p:cNvSpPr>
            <a:spLocks noChangeArrowheads="1"/>
          </p:cNvSpPr>
          <p:nvPr/>
        </p:nvSpPr>
        <p:spPr bwMode="auto">
          <a:xfrm>
            <a:off x="7451725" y="981075"/>
            <a:ext cx="1223963" cy="790575"/>
          </a:xfrm>
          <a:prstGeom prst="ellipse">
            <a:avLst/>
          </a:prstGeom>
          <a:noFill/>
          <a:ln w="5715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nl-NL"/>
          </a:p>
        </p:txBody>
      </p:sp>
      <p:sp>
        <p:nvSpPr>
          <p:cNvPr id="518190" name="Oval 46"/>
          <p:cNvSpPr>
            <a:spLocks noChangeArrowheads="1"/>
          </p:cNvSpPr>
          <p:nvPr/>
        </p:nvSpPr>
        <p:spPr bwMode="auto">
          <a:xfrm>
            <a:off x="5867400" y="5876925"/>
            <a:ext cx="1223963" cy="790575"/>
          </a:xfrm>
          <a:prstGeom prst="ellipse">
            <a:avLst/>
          </a:prstGeom>
          <a:noFill/>
          <a:ln w="5715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nl-NL"/>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518188"/>
                                        </p:tgtEl>
                                        <p:attrNameLst>
                                          <p:attrName>style.visibility</p:attrName>
                                        </p:attrNameLst>
                                      </p:cBhvr>
                                      <p:to>
                                        <p:strVal val="visible"/>
                                      </p:to>
                                    </p:set>
                                    <p:anim calcmode="lin" valueType="num">
                                      <p:cBhvr additive="base">
                                        <p:cTn id="7" dur="500" fill="hold"/>
                                        <p:tgtEl>
                                          <p:spTgt spid="518188"/>
                                        </p:tgtEl>
                                        <p:attrNameLst>
                                          <p:attrName>ppt_x</p:attrName>
                                        </p:attrNameLst>
                                      </p:cBhvr>
                                      <p:tavLst>
                                        <p:tav tm="0">
                                          <p:val>
                                            <p:strVal val="#ppt_x"/>
                                          </p:val>
                                        </p:tav>
                                        <p:tav tm="100000">
                                          <p:val>
                                            <p:strVal val="#ppt_x"/>
                                          </p:val>
                                        </p:tav>
                                      </p:tavLst>
                                    </p:anim>
                                    <p:anim calcmode="lin" valueType="num">
                                      <p:cBhvr additive="base">
                                        <p:cTn id="8" dur="500" fill="hold"/>
                                        <p:tgtEl>
                                          <p:spTgt spid="518188"/>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518157"/>
                                        </p:tgtEl>
                                        <p:attrNameLst>
                                          <p:attrName>style.visibility</p:attrName>
                                        </p:attrNameLst>
                                      </p:cBhvr>
                                      <p:to>
                                        <p:strVal val="visible"/>
                                      </p:to>
                                    </p:set>
                                    <p:anim calcmode="lin" valueType="num">
                                      <p:cBhvr additive="base">
                                        <p:cTn id="12" dur="500" fill="hold"/>
                                        <p:tgtEl>
                                          <p:spTgt spid="518157"/>
                                        </p:tgtEl>
                                        <p:attrNameLst>
                                          <p:attrName>ppt_x</p:attrName>
                                        </p:attrNameLst>
                                      </p:cBhvr>
                                      <p:tavLst>
                                        <p:tav tm="0">
                                          <p:val>
                                            <p:strVal val="#ppt_x"/>
                                          </p:val>
                                        </p:tav>
                                        <p:tav tm="100000">
                                          <p:val>
                                            <p:strVal val="#ppt_x"/>
                                          </p:val>
                                        </p:tav>
                                      </p:tavLst>
                                    </p:anim>
                                    <p:anim calcmode="lin" valueType="num">
                                      <p:cBhvr additive="base">
                                        <p:cTn id="13" dur="500" fill="hold"/>
                                        <p:tgtEl>
                                          <p:spTgt spid="518157"/>
                                        </p:tgtEl>
                                        <p:attrNameLst>
                                          <p:attrName>ppt_y</p:attrName>
                                        </p:attrNameLst>
                                      </p:cBhvr>
                                      <p:tavLst>
                                        <p:tav tm="0">
                                          <p:val>
                                            <p:strVal val="0-#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18190"/>
                                        </p:tgtEl>
                                        <p:attrNameLst>
                                          <p:attrName>style.visibility</p:attrName>
                                        </p:attrNameLst>
                                      </p:cBhvr>
                                      <p:to>
                                        <p:strVal val="visible"/>
                                      </p:to>
                                    </p:set>
                                    <p:anim calcmode="lin" valueType="num">
                                      <p:cBhvr additive="base">
                                        <p:cTn id="18" dur="500" fill="hold"/>
                                        <p:tgtEl>
                                          <p:spTgt spid="518190"/>
                                        </p:tgtEl>
                                        <p:attrNameLst>
                                          <p:attrName>ppt_x</p:attrName>
                                        </p:attrNameLst>
                                      </p:cBhvr>
                                      <p:tavLst>
                                        <p:tav tm="0">
                                          <p:val>
                                            <p:strVal val="#ppt_x"/>
                                          </p:val>
                                        </p:tav>
                                        <p:tav tm="100000">
                                          <p:val>
                                            <p:strVal val="#ppt_x"/>
                                          </p:val>
                                        </p:tav>
                                      </p:tavLst>
                                    </p:anim>
                                    <p:anim calcmode="lin" valueType="num">
                                      <p:cBhvr additive="base">
                                        <p:cTn id="19" dur="500" fill="hold"/>
                                        <p:tgtEl>
                                          <p:spTgt spid="5181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8157" grpId="0" animBg="1"/>
      <p:bldP spid="518188" grpId="0" animBg="1"/>
      <p:bldP spid="51819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285750" y="500063"/>
            <a:ext cx="8364538" cy="838200"/>
          </a:xfrm>
        </p:spPr>
        <p:txBody>
          <a:bodyPr/>
          <a:lstStyle/>
          <a:p>
            <a:pPr eaLnBrk="1" hangingPunct="1"/>
            <a:r>
              <a:rPr lang="en-US" sz="1800" smtClean="0"/>
              <a:t>Distribution of Muscarinic Receptors in Target Organs of the Parasympathetic Nervous System</a:t>
            </a:r>
          </a:p>
        </p:txBody>
      </p:sp>
      <p:sp>
        <p:nvSpPr>
          <p:cNvPr id="9219" name="Text Box 3"/>
          <p:cNvSpPr txBox="1">
            <a:spLocks noChangeArrowheads="1"/>
          </p:cNvSpPr>
          <p:nvPr/>
        </p:nvSpPr>
        <p:spPr bwMode="auto">
          <a:xfrm>
            <a:off x="609600" y="6019800"/>
            <a:ext cx="4872038"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b">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algn="l"/>
            <a:r>
              <a:rPr lang="en-US" sz="1000">
                <a:solidFill>
                  <a:schemeClr val="tx1"/>
                </a:solidFill>
                <a:latin typeface="Arial" pitchFamily="34" charset="0"/>
                <a:cs typeface="Arial" pitchFamily="34" charset="0"/>
              </a:rPr>
              <a:t>Chapple CR, et al. </a:t>
            </a:r>
            <a:r>
              <a:rPr lang="en-US" sz="1000" i="1">
                <a:solidFill>
                  <a:schemeClr val="tx1"/>
                </a:solidFill>
                <a:latin typeface="Arial" pitchFamily="34" charset="0"/>
                <a:cs typeface="Arial" pitchFamily="34" charset="0"/>
              </a:rPr>
              <a:t>Urology</a:t>
            </a:r>
            <a:r>
              <a:rPr lang="en-US" sz="1000">
                <a:solidFill>
                  <a:schemeClr val="tx1"/>
                </a:solidFill>
                <a:latin typeface="Arial" pitchFamily="34" charset="0"/>
                <a:cs typeface="Arial" pitchFamily="34" charset="0"/>
              </a:rPr>
              <a:t>. 2002;60(suppl 5A):82-89.</a:t>
            </a:r>
          </a:p>
          <a:p>
            <a:pPr algn="l"/>
            <a:r>
              <a:rPr lang="en-US" sz="1000">
                <a:solidFill>
                  <a:schemeClr val="tx1"/>
                </a:solidFill>
                <a:latin typeface="Arial" pitchFamily="34" charset="0"/>
                <a:cs typeface="Arial" pitchFamily="34" charset="0"/>
              </a:rPr>
              <a:t>Caulfield MP. </a:t>
            </a:r>
            <a:r>
              <a:rPr lang="en-US" sz="1000" i="1">
                <a:solidFill>
                  <a:schemeClr val="tx1"/>
                </a:solidFill>
                <a:latin typeface="Arial" pitchFamily="34" charset="0"/>
                <a:cs typeface="Arial" pitchFamily="34" charset="0"/>
              </a:rPr>
              <a:t>Pharmacol Ther.</a:t>
            </a:r>
            <a:r>
              <a:rPr lang="en-US" sz="1000">
                <a:solidFill>
                  <a:schemeClr val="tx1"/>
                </a:solidFill>
                <a:latin typeface="Arial" pitchFamily="34" charset="0"/>
                <a:cs typeface="Arial" pitchFamily="34" charset="0"/>
              </a:rPr>
              <a:t> 1993;58:319-379.</a:t>
            </a:r>
          </a:p>
          <a:p>
            <a:pPr algn="l"/>
            <a:r>
              <a:rPr lang="en-US" sz="1000">
                <a:solidFill>
                  <a:schemeClr val="tx1"/>
                </a:solidFill>
                <a:latin typeface="Arial" pitchFamily="34" charset="0"/>
                <a:cs typeface="Arial" pitchFamily="34" charset="0"/>
              </a:rPr>
              <a:t>Parkman HP, et al. </a:t>
            </a:r>
            <a:r>
              <a:rPr lang="en-US" sz="1000" i="1">
                <a:solidFill>
                  <a:schemeClr val="tx1"/>
                </a:solidFill>
                <a:latin typeface="Arial" pitchFamily="34" charset="0"/>
                <a:cs typeface="Arial" pitchFamily="34" charset="0"/>
              </a:rPr>
              <a:t>Am J Physiol Gastrointest Liver Physiol</a:t>
            </a:r>
            <a:r>
              <a:rPr lang="en-US" sz="1000">
                <a:solidFill>
                  <a:schemeClr val="tx1"/>
                </a:solidFill>
                <a:latin typeface="Arial" pitchFamily="34" charset="0"/>
                <a:cs typeface="Arial" pitchFamily="34" charset="0"/>
              </a:rPr>
              <a:t>. 1999;39:G1243-G1250.</a:t>
            </a:r>
          </a:p>
        </p:txBody>
      </p:sp>
      <p:sp>
        <p:nvSpPr>
          <p:cNvPr id="63492" name="Text Box 4"/>
          <p:cNvSpPr txBox="1">
            <a:spLocks noChangeArrowheads="1"/>
          </p:cNvSpPr>
          <p:nvPr/>
        </p:nvSpPr>
        <p:spPr bwMode="auto">
          <a:xfrm>
            <a:off x="5365750" y="1828800"/>
            <a:ext cx="33210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type="none" w="sm" len="sm"/>
                <a:tailEnd type="none" w="sm" len="sm"/>
              </a14:hiddenLine>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algn="l">
              <a:spcBef>
                <a:spcPct val="50000"/>
              </a:spcBef>
            </a:pPr>
            <a:r>
              <a:rPr lang="en-US" sz="1800" b="1">
                <a:solidFill>
                  <a:schemeClr val="tx1"/>
                </a:solidFill>
                <a:latin typeface="Arial" pitchFamily="34" charset="0"/>
                <a:cs typeface="Arial" pitchFamily="34" charset="0"/>
              </a:rPr>
              <a:t>Iris/Ciliary body</a:t>
            </a:r>
          </a:p>
        </p:txBody>
      </p:sp>
      <p:sp>
        <p:nvSpPr>
          <p:cNvPr id="63493" name="Text Box 5"/>
          <p:cNvSpPr txBox="1">
            <a:spLocks noChangeArrowheads="1"/>
          </p:cNvSpPr>
          <p:nvPr/>
        </p:nvSpPr>
        <p:spPr bwMode="auto">
          <a:xfrm>
            <a:off x="5365750" y="2133600"/>
            <a:ext cx="33210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type="none" w="sm" len="sm"/>
                <a:tailEnd type="none" w="sm" len="sm"/>
              </a14:hiddenLine>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algn="l">
              <a:spcBef>
                <a:spcPct val="50000"/>
              </a:spcBef>
            </a:pPr>
            <a:r>
              <a:rPr lang="en-US" sz="1800" b="1">
                <a:solidFill>
                  <a:schemeClr val="tx1"/>
                </a:solidFill>
                <a:latin typeface="Arial" pitchFamily="34" charset="0"/>
                <a:cs typeface="Arial" pitchFamily="34" charset="0"/>
              </a:rPr>
              <a:t>Lacrimal gland</a:t>
            </a:r>
          </a:p>
        </p:txBody>
      </p:sp>
      <p:sp>
        <p:nvSpPr>
          <p:cNvPr id="63494" name="Text Box 6"/>
          <p:cNvSpPr txBox="1">
            <a:spLocks noChangeArrowheads="1"/>
          </p:cNvSpPr>
          <p:nvPr/>
        </p:nvSpPr>
        <p:spPr bwMode="auto">
          <a:xfrm>
            <a:off x="5365750" y="2486025"/>
            <a:ext cx="370998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type="none" w="sm" len="sm"/>
                <a:tailEnd type="none" w="sm" len="sm"/>
              </a14:hiddenLine>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algn="l">
              <a:spcBef>
                <a:spcPct val="50000"/>
              </a:spcBef>
            </a:pPr>
            <a:r>
              <a:rPr lang="en-US" sz="1800" b="1">
                <a:solidFill>
                  <a:schemeClr val="tx1"/>
                </a:solidFill>
                <a:latin typeface="Arial" pitchFamily="34" charset="0"/>
                <a:cs typeface="Arial" pitchFamily="34" charset="0"/>
              </a:rPr>
              <a:t>Salivary </a:t>
            </a:r>
            <a:br>
              <a:rPr lang="en-US" sz="1800" b="1">
                <a:solidFill>
                  <a:schemeClr val="tx1"/>
                </a:solidFill>
                <a:latin typeface="Arial" pitchFamily="34" charset="0"/>
                <a:cs typeface="Arial" pitchFamily="34" charset="0"/>
              </a:rPr>
            </a:br>
            <a:r>
              <a:rPr lang="en-US" sz="1800" b="1">
                <a:solidFill>
                  <a:schemeClr val="tx1"/>
                </a:solidFill>
                <a:latin typeface="Arial" pitchFamily="34" charset="0"/>
                <a:cs typeface="Arial" pitchFamily="34" charset="0"/>
              </a:rPr>
              <a:t>glands</a:t>
            </a:r>
          </a:p>
        </p:txBody>
      </p:sp>
      <p:sp>
        <p:nvSpPr>
          <p:cNvPr id="63495" name="Text Box 7"/>
          <p:cNvSpPr txBox="1">
            <a:spLocks noChangeArrowheads="1"/>
          </p:cNvSpPr>
          <p:nvPr/>
        </p:nvSpPr>
        <p:spPr bwMode="auto">
          <a:xfrm>
            <a:off x="5365750" y="3262313"/>
            <a:ext cx="33274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type="none" w="sm" len="sm"/>
                <a:tailEnd type="none" w="sm" len="sm"/>
              </a14:hiddenLine>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algn="l">
              <a:spcBef>
                <a:spcPct val="50000"/>
              </a:spcBef>
            </a:pPr>
            <a:r>
              <a:rPr lang="en-US" sz="1800" b="1">
                <a:solidFill>
                  <a:schemeClr val="tx1"/>
                </a:solidFill>
                <a:latin typeface="Arial" pitchFamily="34" charset="0"/>
                <a:cs typeface="Arial" pitchFamily="34" charset="0"/>
              </a:rPr>
              <a:t>Heart</a:t>
            </a:r>
          </a:p>
        </p:txBody>
      </p:sp>
      <p:sp>
        <p:nvSpPr>
          <p:cNvPr id="63496" name="Text Box 8"/>
          <p:cNvSpPr txBox="1">
            <a:spLocks noChangeArrowheads="1"/>
          </p:cNvSpPr>
          <p:nvPr/>
        </p:nvSpPr>
        <p:spPr bwMode="auto">
          <a:xfrm>
            <a:off x="5365750" y="4219575"/>
            <a:ext cx="3556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type="none" w="sm" len="sm"/>
                <a:tailEnd type="none" w="sm" len="sm"/>
              </a14:hiddenLine>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algn="l">
              <a:spcBef>
                <a:spcPct val="50000"/>
              </a:spcBef>
            </a:pPr>
            <a:r>
              <a:rPr lang="en-US" sz="1800" b="1">
                <a:solidFill>
                  <a:schemeClr val="tx1"/>
                </a:solidFill>
                <a:latin typeface="Arial" pitchFamily="34" charset="0"/>
                <a:cs typeface="Arial" pitchFamily="34" charset="0"/>
              </a:rPr>
              <a:t>Stomach</a:t>
            </a:r>
          </a:p>
        </p:txBody>
      </p:sp>
      <p:sp>
        <p:nvSpPr>
          <p:cNvPr id="63497" name="Text Box 9"/>
          <p:cNvSpPr txBox="1">
            <a:spLocks noChangeArrowheads="1"/>
          </p:cNvSpPr>
          <p:nvPr/>
        </p:nvSpPr>
        <p:spPr bwMode="auto">
          <a:xfrm>
            <a:off x="5365750" y="4740275"/>
            <a:ext cx="3556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type="none" w="sm" len="sm"/>
                <a:tailEnd type="none" w="sm" len="sm"/>
              </a14:hiddenLine>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algn="l">
              <a:spcBef>
                <a:spcPct val="50000"/>
              </a:spcBef>
            </a:pPr>
            <a:r>
              <a:rPr lang="en-US" sz="1800" b="1">
                <a:solidFill>
                  <a:schemeClr val="tx1"/>
                </a:solidFill>
                <a:latin typeface="Arial" pitchFamily="34" charset="0"/>
                <a:cs typeface="Arial" pitchFamily="34" charset="0"/>
              </a:rPr>
              <a:t>Colon</a:t>
            </a:r>
          </a:p>
        </p:txBody>
      </p:sp>
      <p:sp>
        <p:nvSpPr>
          <p:cNvPr id="9226" name="Text Box 10"/>
          <p:cNvSpPr txBox="1">
            <a:spLocks noChangeArrowheads="1"/>
          </p:cNvSpPr>
          <p:nvPr/>
        </p:nvSpPr>
        <p:spPr bwMode="auto">
          <a:xfrm>
            <a:off x="5367338" y="5402263"/>
            <a:ext cx="33194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type="none" w="sm" len="sm"/>
                <a:tailEnd type="none" w="sm" len="sm"/>
              </a14:hiddenLine>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algn="l">
              <a:spcBef>
                <a:spcPct val="50000"/>
              </a:spcBef>
            </a:pPr>
            <a:r>
              <a:rPr lang="en-US" sz="1800" b="1">
                <a:solidFill>
                  <a:schemeClr val="tx1"/>
                </a:solidFill>
                <a:latin typeface="Arial" pitchFamily="34" charset="0"/>
                <a:cs typeface="Arial" pitchFamily="34" charset="0"/>
              </a:rPr>
              <a:t>Bladder (detrusor muscle)</a:t>
            </a:r>
          </a:p>
        </p:txBody>
      </p:sp>
      <p:sp>
        <p:nvSpPr>
          <p:cNvPr id="63499" name="Text Box 11"/>
          <p:cNvSpPr txBox="1">
            <a:spLocks noChangeArrowheads="1"/>
          </p:cNvSpPr>
          <p:nvPr/>
        </p:nvSpPr>
        <p:spPr bwMode="auto">
          <a:xfrm>
            <a:off x="893763" y="2162175"/>
            <a:ext cx="11779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type="none" w="sm" len="sm"/>
                <a:tailEnd type="none" w="sm" len="sm"/>
              </a14:hiddenLine>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algn="l">
              <a:spcBef>
                <a:spcPct val="50000"/>
              </a:spcBef>
            </a:pPr>
            <a:r>
              <a:rPr lang="en-US" sz="2400" b="1">
                <a:solidFill>
                  <a:schemeClr val="tx1"/>
                </a:solidFill>
                <a:latin typeface="Arial" pitchFamily="34" charset="0"/>
                <a:cs typeface="Arial" pitchFamily="34" charset="0"/>
              </a:rPr>
              <a:t>CNS</a:t>
            </a:r>
          </a:p>
        </p:txBody>
      </p:sp>
      <p:sp>
        <p:nvSpPr>
          <p:cNvPr id="63500" name="Line 12"/>
          <p:cNvSpPr>
            <a:spLocks noChangeShapeType="1"/>
          </p:cNvSpPr>
          <p:nvPr/>
        </p:nvSpPr>
        <p:spPr bwMode="auto">
          <a:xfrm>
            <a:off x="4794250" y="2459038"/>
            <a:ext cx="0" cy="636587"/>
          </a:xfrm>
          <a:prstGeom prst="line">
            <a:avLst/>
          </a:prstGeom>
          <a:noFill/>
          <a:ln w="254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63501" name="Line 13"/>
          <p:cNvSpPr>
            <a:spLocks noChangeShapeType="1"/>
          </p:cNvSpPr>
          <p:nvPr/>
        </p:nvSpPr>
        <p:spPr bwMode="auto">
          <a:xfrm flipH="1" flipV="1">
            <a:off x="4611688" y="2454275"/>
            <a:ext cx="200025" cy="1588"/>
          </a:xfrm>
          <a:prstGeom prst="line">
            <a:avLst/>
          </a:prstGeom>
          <a:noFill/>
          <a:ln w="254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63502" name="Line 14"/>
          <p:cNvSpPr>
            <a:spLocks noChangeShapeType="1"/>
          </p:cNvSpPr>
          <p:nvPr/>
        </p:nvSpPr>
        <p:spPr bwMode="auto">
          <a:xfrm flipH="1">
            <a:off x="4611688" y="3105150"/>
            <a:ext cx="200025" cy="1588"/>
          </a:xfrm>
          <a:prstGeom prst="line">
            <a:avLst/>
          </a:prstGeom>
          <a:noFill/>
          <a:ln w="254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US"/>
          </a:p>
        </p:txBody>
      </p:sp>
      <p:sp>
        <p:nvSpPr>
          <p:cNvPr id="9231" name="Freeform 15"/>
          <p:cNvSpPr>
            <a:spLocks/>
          </p:cNvSpPr>
          <p:nvPr/>
        </p:nvSpPr>
        <p:spPr bwMode="auto">
          <a:xfrm>
            <a:off x="2179638" y="2006600"/>
            <a:ext cx="1349375" cy="2913063"/>
          </a:xfrm>
          <a:custGeom>
            <a:avLst/>
            <a:gdLst>
              <a:gd name="T0" fmla="*/ 2147483647 w 653"/>
              <a:gd name="T1" fmla="*/ 2147483647 h 1678"/>
              <a:gd name="T2" fmla="*/ 2147483647 w 653"/>
              <a:gd name="T3" fmla="*/ 2147483647 h 1678"/>
              <a:gd name="T4" fmla="*/ 2147483647 w 653"/>
              <a:gd name="T5" fmla="*/ 2147483647 h 1678"/>
              <a:gd name="T6" fmla="*/ 2147483647 w 653"/>
              <a:gd name="T7" fmla="*/ 2147483647 h 1678"/>
              <a:gd name="T8" fmla="*/ 2147483647 w 653"/>
              <a:gd name="T9" fmla="*/ 2147483647 h 1678"/>
              <a:gd name="T10" fmla="*/ 2147483647 w 653"/>
              <a:gd name="T11" fmla="*/ 2147483647 h 1678"/>
              <a:gd name="T12" fmla="*/ 2147483647 w 653"/>
              <a:gd name="T13" fmla="*/ 2147483647 h 1678"/>
              <a:gd name="T14" fmla="*/ 2147483647 w 653"/>
              <a:gd name="T15" fmla="*/ 2147483647 h 1678"/>
              <a:gd name="T16" fmla="*/ 2147483647 w 653"/>
              <a:gd name="T17" fmla="*/ 2147483647 h 1678"/>
              <a:gd name="T18" fmla="*/ 2147483647 w 653"/>
              <a:gd name="T19" fmla="*/ 2147483647 h 1678"/>
              <a:gd name="T20" fmla="*/ 2147483647 w 653"/>
              <a:gd name="T21" fmla="*/ 2147483647 h 1678"/>
              <a:gd name="T22" fmla="*/ 0 w 653"/>
              <a:gd name="T23" fmla="*/ 2147483647 h 1678"/>
              <a:gd name="T24" fmla="*/ 2147483647 w 653"/>
              <a:gd name="T25" fmla="*/ 2147483647 h 1678"/>
              <a:gd name="T26" fmla="*/ 2147483647 w 653"/>
              <a:gd name="T27" fmla="*/ 2147483647 h 1678"/>
              <a:gd name="T28" fmla="*/ 2147483647 w 653"/>
              <a:gd name="T29" fmla="*/ 2147483647 h 1678"/>
              <a:gd name="T30" fmla="*/ 2147483647 w 653"/>
              <a:gd name="T31" fmla="*/ 2147483647 h 1678"/>
              <a:gd name="T32" fmla="*/ 2147483647 w 653"/>
              <a:gd name="T33" fmla="*/ 2147483647 h 1678"/>
              <a:gd name="T34" fmla="*/ 2147483647 w 653"/>
              <a:gd name="T35" fmla="*/ 2147483647 h 1678"/>
              <a:gd name="T36" fmla="*/ 2147483647 w 653"/>
              <a:gd name="T37" fmla="*/ 2147483647 h 1678"/>
              <a:gd name="T38" fmla="*/ 2147483647 w 653"/>
              <a:gd name="T39" fmla="*/ 2147483647 h 1678"/>
              <a:gd name="T40" fmla="*/ 2147483647 w 653"/>
              <a:gd name="T41" fmla="*/ 0 h 1678"/>
              <a:gd name="T42" fmla="*/ 2147483647 w 653"/>
              <a:gd name="T43" fmla="*/ 2147483647 h 1678"/>
              <a:gd name="T44" fmla="*/ 2147483647 w 653"/>
              <a:gd name="T45" fmla="*/ 2147483647 h 1678"/>
              <a:gd name="T46" fmla="*/ 2147483647 w 653"/>
              <a:gd name="T47" fmla="*/ 2147483647 h 1678"/>
              <a:gd name="T48" fmla="*/ 2147483647 w 653"/>
              <a:gd name="T49" fmla="*/ 2147483647 h 1678"/>
              <a:gd name="T50" fmla="*/ 2147483647 w 653"/>
              <a:gd name="T51" fmla="*/ 2147483647 h 1678"/>
              <a:gd name="T52" fmla="*/ 2147483647 w 653"/>
              <a:gd name="T53" fmla="*/ 2147483647 h 1678"/>
              <a:gd name="T54" fmla="*/ 2147483647 w 653"/>
              <a:gd name="T55" fmla="*/ 2147483647 h 1678"/>
              <a:gd name="T56" fmla="*/ 2147483647 w 653"/>
              <a:gd name="T57" fmla="*/ 2147483647 h 1678"/>
              <a:gd name="T58" fmla="*/ 2147483647 w 653"/>
              <a:gd name="T59" fmla="*/ 2147483647 h 1678"/>
              <a:gd name="T60" fmla="*/ 2147483647 w 653"/>
              <a:gd name="T61" fmla="*/ 2147483647 h 1678"/>
              <a:gd name="T62" fmla="*/ 2147483647 w 653"/>
              <a:gd name="T63" fmla="*/ 2147483647 h 1678"/>
              <a:gd name="T64" fmla="*/ 2147483647 w 653"/>
              <a:gd name="T65" fmla="*/ 2147483647 h 1678"/>
              <a:gd name="T66" fmla="*/ 2147483647 w 653"/>
              <a:gd name="T67" fmla="*/ 2147483647 h 1678"/>
              <a:gd name="T68" fmla="*/ 2147483647 w 653"/>
              <a:gd name="T69" fmla="*/ 2147483647 h 1678"/>
              <a:gd name="T70" fmla="*/ 2147483647 w 653"/>
              <a:gd name="T71" fmla="*/ 2147483647 h 1678"/>
              <a:gd name="T72" fmla="*/ 2147483647 w 653"/>
              <a:gd name="T73" fmla="*/ 2147483647 h 1678"/>
              <a:gd name="T74" fmla="*/ 2147483647 w 653"/>
              <a:gd name="T75" fmla="*/ 2147483647 h 1678"/>
              <a:gd name="T76" fmla="*/ 2147483647 w 653"/>
              <a:gd name="T77" fmla="*/ 2147483647 h 1678"/>
              <a:gd name="T78" fmla="*/ 2147483647 w 653"/>
              <a:gd name="T79" fmla="*/ 2147483647 h 1678"/>
              <a:gd name="T80" fmla="*/ 2147483647 w 653"/>
              <a:gd name="T81" fmla="*/ 2147483647 h 1678"/>
              <a:gd name="T82" fmla="*/ 2147483647 w 653"/>
              <a:gd name="T83" fmla="*/ 2147483647 h 1678"/>
              <a:gd name="T84" fmla="*/ 2147483647 w 653"/>
              <a:gd name="T85" fmla="*/ 2147483647 h 1678"/>
              <a:gd name="T86" fmla="*/ 2147483647 w 653"/>
              <a:gd name="T87" fmla="*/ 2147483647 h 1678"/>
              <a:gd name="T88" fmla="*/ 2147483647 w 653"/>
              <a:gd name="T89" fmla="*/ 2147483647 h 1678"/>
              <a:gd name="T90" fmla="*/ 2147483647 w 653"/>
              <a:gd name="T91" fmla="*/ 2147483647 h 1678"/>
              <a:gd name="T92" fmla="*/ 2147483647 w 653"/>
              <a:gd name="T93" fmla="*/ 2147483647 h 1678"/>
              <a:gd name="T94" fmla="*/ 2147483647 w 653"/>
              <a:gd name="T95" fmla="*/ 2147483647 h 1678"/>
              <a:gd name="T96" fmla="*/ 2147483647 w 653"/>
              <a:gd name="T97" fmla="*/ 2147483647 h 1678"/>
              <a:gd name="T98" fmla="*/ 2147483647 w 653"/>
              <a:gd name="T99" fmla="*/ 2147483647 h 1678"/>
              <a:gd name="T100" fmla="*/ 2147483647 w 653"/>
              <a:gd name="T101" fmla="*/ 2147483647 h 1678"/>
              <a:gd name="T102" fmla="*/ 2147483647 w 653"/>
              <a:gd name="T103" fmla="*/ 2147483647 h 1678"/>
              <a:gd name="T104" fmla="*/ 2147483647 w 653"/>
              <a:gd name="T105" fmla="*/ 2147483647 h 1678"/>
              <a:gd name="T106" fmla="*/ 2147483647 w 653"/>
              <a:gd name="T107" fmla="*/ 2147483647 h 1678"/>
              <a:gd name="T108" fmla="*/ 2147483647 w 653"/>
              <a:gd name="T109" fmla="*/ 2147483647 h 1678"/>
              <a:gd name="T110" fmla="*/ 2147483647 w 653"/>
              <a:gd name="T111" fmla="*/ 2147483647 h 1678"/>
              <a:gd name="T112" fmla="*/ 2147483647 w 653"/>
              <a:gd name="T113" fmla="*/ 2147483647 h 1678"/>
              <a:gd name="T114" fmla="*/ 2147483647 w 653"/>
              <a:gd name="T115" fmla="*/ 2147483647 h 1678"/>
              <a:gd name="T116" fmla="*/ 2147483647 w 653"/>
              <a:gd name="T117" fmla="*/ 2147483647 h 167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53"/>
              <a:gd name="T178" fmla="*/ 0 h 1678"/>
              <a:gd name="T179" fmla="*/ 653 w 653"/>
              <a:gd name="T180" fmla="*/ 1678 h 167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53" h="1678">
                <a:moveTo>
                  <a:pt x="213" y="448"/>
                </a:moveTo>
                <a:lnTo>
                  <a:pt x="211" y="448"/>
                </a:lnTo>
                <a:lnTo>
                  <a:pt x="211" y="450"/>
                </a:lnTo>
                <a:lnTo>
                  <a:pt x="209" y="450"/>
                </a:lnTo>
                <a:lnTo>
                  <a:pt x="207" y="450"/>
                </a:lnTo>
                <a:lnTo>
                  <a:pt x="207" y="451"/>
                </a:lnTo>
                <a:lnTo>
                  <a:pt x="205" y="451"/>
                </a:lnTo>
                <a:lnTo>
                  <a:pt x="204" y="451"/>
                </a:lnTo>
                <a:lnTo>
                  <a:pt x="202" y="451"/>
                </a:lnTo>
                <a:lnTo>
                  <a:pt x="202" y="453"/>
                </a:lnTo>
                <a:lnTo>
                  <a:pt x="200" y="453"/>
                </a:lnTo>
                <a:lnTo>
                  <a:pt x="198" y="453"/>
                </a:lnTo>
                <a:lnTo>
                  <a:pt x="196" y="453"/>
                </a:lnTo>
                <a:lnTo>
                  <a:pt x="194" y="455"/>
                </a:lnTo>
                <a:lnTo>
                  <a:pt x="192" y="455"/>
                </a:lnTo>
                <a:lnTo>
                  <a:pt x="190" y="455"/>
                </a:lnTo>
                <a:lnTo>
                  <a:pt x="188" y="455"/>
                </a:lnTo>
                <a:lnTo>
                  <a:pt x="186" y="455"/>
                </a:lnTo>
                <a:lnTo>
                  <a:pt x="184" y="455"/>
                </a:lnTo>
                <a:lnTo>
                  <a:pt x="182" y="455"/>
                </a:lnTo>
                <a:lnTo>
                  <a:pt x="181" y="453"/>
                </a:lnTo>
                <a:lnTo>
                  <a:pt x="179" y="453"/>
                </a:lnTo>
                <a:lnTo>
                  <a:pt x="177" y="451"/>
                </a:lnTo>
                <a:lnTo>
                  <a:pt x="175" y="450"/>
                </a:lnTo>
                <a:lnTo>
                  <a:pt x="173" y="450"/>
                </a:lnTo>
                <a:lnTo>
                  <a:pt x="171" y="450"/>
                </a:lnTo>
                <a:lnTo>
                  <a:pt x="169" y="450"/>
                </a:lnTo>
                <a:lnTo>
                  <a:pt x="169" y="451"/>
                </a:lnTo>
                <a:lnTo>
                  <a:pt x="167" y="451"/>
                </a:lnTo>
                <a:lnTo>
                  <a:pt x="165" y="451"/>
                </a:lnTo>
                <a:lnTo>
                  <a:pt x="163" y="451"/>
                </a:lnTo>
                <a:lnTo>
                  <a:pt x="161" y="451"/>
                </a:lnTo>
                <a:lnTo>
                  <a:pt x="159" y="451"/>
                </a:lnTo>
                <a:lnTo>
                  <a:pt x="158" y="453"/>
                </a:lnTo>
                <a:lnTo>
                  <a:pt x="156" y="453"/>
                </a:lnTo>
                <a:lnTo>
                  <a:pt x="154" y="453"/>
                </a:lnTo>
                <a:lnTo>
                  <a:pt x="150" y="453"/>
                </a:lnTo>
                <a:lnTo>
                  <a:pt x="148" y="453"/>
                </a:lnTo>
                <a:lnTo>
                  <a:pt x="146" y="451"/>
                </a:lnTo>
                <a:lnTo>
                  <a:pt x="144" y="451"/>
                </a:lnTo>
                <a:lnTo>
                  <a:pt x="142" y="451"/>
                </a:lnTo>
                <a:lnTo>
                  <a:pt x="140" y="451"/>
                </a:lnTo>
                <a:lnTo>
                  <a:pt x="136" y="450"/>
                </a:lnTo>
                <a:lnTo>
                  <a:pt x="134" y="450"/>
                </a:lnTo>
                <a:lnTo>
                  <a:pt x="133" y="448"/>
                </a:lnTo>
                <a:lnTo>
                  <a:pt x="133" y="446"/>
                </a:lnTo>
                <a:lnTo>
                  <a:pt x="131" y="444"/>
                </a:lnTo>
                <a:lnTo>
                  <a:pt x="129" y="442"/>
                </a:lnTo>
                <a:lnTo>
                  <a:pt x="127" y="440"/>
                </a:lnTo>
                <a:lnTo>
                  <a:pt x="127" y="438"/>
                </a:lnTo>
                <a:lnTo>
                  <a:pt x="125" y="436"/>
                </a:lnTo>
                <a:lnTo>
                  <a:pt x="125" y="432"/>
                </a:lnTo>
                <a:lnTo>
                  <a:pt x="125" y="428"/>
                </a:lnTo>
                <a:lnTo>
                  <a:pt x="123" y="428"/>
                </a:lnTo>
                <a:lnTo>
                  <a:pt x="123" y="430"/>
                </a:lnTo>
                <a:lnTo>
                  <a:pt x="121" y="430"/>
                </a:lnTo>
                <a:lnTo>
                  <a:pt x="119" y="430"/>
                </a:lnTo>
                <a:lnTo>
                  <a:pt x="117" y="430"/>
                </a:lnTo>
                <a:lnTo>
                  <a:pt x="115" y="430"/>
                </a:lnTo>
                <a:lnTo>
                  <a:pt x="113" y="430"/>
                </a:lnTo>
                <a:lnTo>
                  <a:pt x="111" y="430"/>
                </a:lnTo>
                <a:lnTo>
                  <a:pt x="110" y="430"/>
                </a:lnTo>
                <a:lnTo>
                  <a:pt x="110" y="428"/>
                </a:lnTo>
                <a:lnTo>
                  <a:pt x="108" y="428"/>
                </a:lnTo>
                <a:lnTo>
                  <a:pt x="106" y="428"/>
                </a:lnTo>
                <a:lnTo>
                  <a:pt x="104" y="426"/>
                </a:lnTo>
                <a:lnTo>
                  <a:pt x="102" y="426"/>
                </a:lnTo>
                <a:lnTo>
                  <a:pt x="102" y="425"/>
                </a:lnTo>
                <a:lnTo>
                  <a:pt x="100" y="425"/>
                </a:lnTo>
                <a:lnTo>
                  <a:pt x="100" y="423"/>
                </a:lnTo>
                <a:lnTo>
                  <a:pt x="98" y="423"/>
                </a:lnTo>
                <a:lnTo>
                  <a:pt x="98" y="421"/>
                </a:lnTo>
                <a:lnTo>
                  <a:pt x="96" y="419"/>
                </a:lnTo>
                <a:lnTo>
                  <a:pt x="94" y="417"/>
                </a:lnTo>
                <a:lnTo>
                  <a:pt x="94" y="415"/>
                </a:lnTo>
                <a:lnTo>
                  <a:pt x="94" y="413"/>
                </a:lnTo>
                <a:lnTo>
                  <a:pt x="92" y="411"/>
                </a:lnTo>
                <a:lnTo>
                  <a:pt x="92" y="409"/>
                </a:lnTo>
                <a:lnTo>
                  <a:pt x="92" y="407"/>
                </a:lnTo>
                <a:lnTo>
                  <a:pt x="92" y="405"/>
                </a:lnTo>
                <a:lnTo>
                  <a:pt x="92" y="403"/>
                </a:lnTo>
                <a:lnTo>
                  <a:pt x="94" y="402"/>
                </a:lnTo>
                <a:lnTo>
                  <a:pt x="94" y="400"/>
                </a:lnTo>
                <a:lnTo>
                  <a:pt x="94" y="398"/>
                </a:lnTo>
                <a:lnTo>
                  <a:pt x="94" y="396"/>
                </a:lnTo>
                <a:lnTo>
                  <a:pt x="96" y="394"/>
                </a:lnTo>
                <a:lnTo>
                  <a:pt x="96" y="392"/>
                </a:lnTo>
                <a:lnTo>
                  <a:pt x="98" y="392"/>
                </a:lnTo>
                <a:lnTo>
                  <a:pt x="98" y="390"/>
                </a:lnTo>
                <a:lnTo>
                  <a:pt x="98" y="388"/>
                </a:lnTo>
                <a:lnTo>
                  <a:pt x="100" y="388"/>
                </a:lnTo>
                <a:lnTo>
                  <a:pt x="100" y="386"/>
                </a:lnTo>
                <a:lnTo>
                  <a:pt x="102" y="384"/>
                </a:lnTo>
                <a:lnTo>
                  <a:pt x="100" y="384"/>
                </a:lnTo>
                <a:lnTo>
                  <a:pt x="100" y="382"/>
                </a:lnTo>
                <a:lnTo>
                  <a:pt x="98" y="380"/>
                </a:lnTo>
                <a:lnTo>
                  <a:pt x="96" y="379"/>
                </a:lnTo>
                <a:lnTo>
                  <a:pt x="94" y="377"/>
                </a:lnTo>
                <a:lnTo>
                  <a:pt x="92" y="375"/>
                </a:lnTo>
                <a:lnTo>
                  <a:pt x="92" y="373"/>
                </a:lnTo>
                <a:lnTo>
                  <a:pt x="90" y="371"/>
                </a:lnTo>
                <a:lnTo>
                  <a:pt x="88" y="369"/>
                </a:lnTo>
                <a:lnTo>
                  <a:pt x="88" y="367"/>
                </a:lnTo>
                <a:lnTo>
                  <a:pt x="88" y="365"/>
                </a:lnTo>
                <a:lnTo>
                  <a:pt x="87" y="363"/>
                </a:lnTo>
                <a:lnTo>
                  <a:pt x="87" y="361"/>
                </a:lnTo>
                <a:lnTo>
                  <a:pt x="87" y="359"/>
                </a:lnTo>
                <a:lnTo>
                  <a:pt x="87" y="357"/>
                </a:lnTo>
                <a:lnTo>
                  <a:pt x="87" y="355"/>
                </a:lnTo>
                <a:lnTo>
                  <a:pt x="88" y="354"/>
                </a:lnTo>
                <a:lnTo>
                  <a:pt x="88" y="352"/>
                </a:lnTo>
                <a:lnTo>
                  <a:pt x="90" y="350"/>
                </a:lnTo>
                <a:lnTo>
                  <a:pt x="92" y="348"/>
                </a:lnTo>
                <a:lnTo>
                  <a:pt x="94" y="346"/>
                </a:lnTo>
                <a:lnTo>
                  <a:pt x="96" y="344"/>
                </a:lnTo>
                <a:lnTo>
                  <a:pt x="94" y="344"/>
                </a:lnTo>
                <a:lnTo>
                  <a:pt x="92" y="344"/>
                </a:lnTo>
                <a:lnTo>
                  <a:pt x="88" y="344"/>
                </a:lnTo>
                <a:lnTo>
                  <a:pt x="87" y="344"/>
                </a:lnTo>
                <a:lnTo>
                  <a:pt x="83" y="344"/>
                </a:lnTo>
                <a:lnTo>
                  <a:pt x="79" y="344"/>
                </a:lnTo>
                <a:lnTo>
                  <a:pt x="75" y="344"/>
                </a:lnTo>
                <a:lnTo>
                  <a:pt x="71" y="342"/>
                </a:lnTo>
                <a:lnTo>
                  <a:pt x="67" y="342"/>
                </a:lnTo>
                <a:lnTo>
                  <a:pt x="63" y="340"/>
                </a:lnTo>
                <a:lnTo>
                  <a:pt x="58" y="340"/>
                </a:lnTo>
                <a:lnTo>
                  <a:pt x="54" y="338"/>
                </a:lnTo>
                <a:lnTo>
                  <a:pt x="48" y="336"/>
                </a:lnTo>
                <a:lnTo>
                  <a:pt x="44" y="334"/>
                </a:lnTo>
                <a:lnTo>
                  <a:pt x="39" y="332"/>
                </a:lnTo>
                <a:lnTo>
                  <a:pt x="35" y="329"/>
                </a:lnTo>
                <a:lnTo>
                  <a:pt x="31" y="327"/>
                </a:lnTo>
                <a:lnTo>
                  <a:pt x="25" y="323"/>
                </a:lnTo>
                <a:lnTo>
                  <a:pt x="21" y="319"/>
                </a:lnTo>
                <a:lnTo>
                  <a:pt x="17" y="313"/>
                </a:lnTo>
                <a:lnTo>
                  <a:pt x="14" y="309"/>
                </a:lnTo>
                <a:lnTo>
                  <a:pt x="12" y="304"/>
                </a:lnTo>
                <a:lnTo>
                  <a:pt x="8" y="298"/>
                </a:lnTo>
                <a:lnTo>
                  <a:pt x="6" y="292"/>
                </a:lnTo>
                <a:lnTo>
                  <a:pt x="4" y="284"/>
                </a:lnTo>
                <a:lnTo>
                  <a:pt x="2" y="277"/>
                </a:lnTo>
                <a:lnTo>
                  <a:pt x="0" y="269"/>
                </a:lnTo>
                <a:lnTo>
                  <a:pt x="0" y="260"/>
                </a:lnTo>
                <a:lnTo>
                  <a:pt x="0" y="250"/>
                </a:lnTo>
                <a:lnTo>
                  <a:pt x="2" y="240"/>
                </a:lnTo>
                <a:lnTo>
                  <a:pt x="2" y="238"/>
                </a:lnTo>
                <a:lnTo>
                  <a:pt x="2" y="236"/>
                </a:lnTo>
                <a:lnTo>
                  <a:pt x="2" y="235"/>
                </a:lnTo>
                <a:lnTo>
                  <a:pt x="2" y="233"/>
                </a:lnTo>
                <a:lnTo>
                  <a:pt x="2" y="229"/>
                </a:lnTo>
                <a:lnTo>
                  <a:pt x="2" y="227"/>
                </a:lnTo>
                <a:lnTo>
                  <a:pt x="2" y="223"/>
                </a:lnTo>
                <a:lnTo>
                  <a:pt x="2" y="217"/>
                </a:lnTo>
                <a:lnTo>
                  <a:pt x="2" y="213"/>
                </a:lnTo>
                <a:lnTo>
                  <a:pt x="4" y="208"/>
                </a:lnTo>
                <a:lnTo>
                  <a:pt x="4" y="204"/>
                </a:lnTo>
                <a:lnTo>
                  <a:pt x="4" y="198"/>
                </a:lnTo>
                <a:lnTo>
                  <a:pt x="6" y="192"/>
                </a:lnTo>
                <a:lnTo>
                  <a:pt x="8" y="187"/>
                </a:lnTo>
                <a:lnTo>
                  <a:pt x="8" y="181"/>
                </a:lnTo>
                <a:lnTo>
                  <a:pt x="10" y="175"/>
                </a:lnTo>
                <a:lnTo>
                  <a:pt x="12" y="169"/>
                </a:lnTo>
                <a:lnTo>
                  <a:pt x="16" y="164"/>
                </a:lnTo>
                <a:lnTo>
                  <a:pt x="17" y="158"/>
                </a:lnTo>
                <a:lnTo>
                  <a:pt x="19" y="152"/>
                </a:lnTo>
                <a:lnTo>
                  <a:pt x="23" y="148"/>
                </a:lnTo>
                <a:lnTo>
                  <a:pt x="27" y="142"/>
                </a:lnTo>
                <a:lnTo>
                  <a:pt x="31" y="137"/>
                </a:lnTo>
                <a:lnTo>
                  <a:pt x="35" y="133"/>
                </a:lnTo>
                <a:lnTo>
                  <a:pt x="40" y="127"/>
                </a:lnTo>
                <a:lnTo>
                  <a:pt x="44" y="123"/>
                </a:lnTo>
                <a:lnTo>
                  <a:pt x="50" y="119"/>
                </a:lnTo>
                <a:lnTo>
                  <a:pt x="56" y="116"/>
                </a:lnTo>
                <a:lnTo>
                  <a:pt x="62" y="114"/>
                </a:lnTo>
                <a:lnTo>
                  <a:pt x="69" y="110"/>
                </a:lnTo>
                <a:lnTo>
                  <a:pt x="77" y="108"/>
                </a:lnTo>
                <a:lnTo>
                  <a:pt x="77" y="106"/>
                </a:lnTo>
                <a:lnTo>
                  <a:pt x="79" y="104"/>
                </a:lnTo>
                <a:lnTo>
                  <a:pt x="79" y="102"/>
                </a:lnTo>
                <a:lnTo>
                  <a:pt x="81" y="98"/>
                </a:lnTo>
                <a:lnTo>
                  <a:pt x="83" y="96"/>
                </a:lnTo>
                <a:lnTo>
                  <a:pt x="85" y="93"/>
                </a:lnTo>
                <a:lnTo>
                  <a:pt x="85" y="91"/>
                </a:lnTo>
                <a:lnTo>
                  <a:pt x="87" y="87"/>
                </a:lnTo>
                <a:lnTo>
                  <a:pt x="90" y="83"/>
                </a:lnTo>
                <a:lnTo>
                  <a:pt x="92" y="81"/>
                </a:lnTo>
                <a:lnTo>
                  <a:pt x="94" y="77"/>
                </a:lnTo>
                <a:lnTo>
                  <a:pt x="98" y="73"/>
                </a:lnTo>
                <a:lnTo>
                  <a:pt x="102" y="69"/>
                </a:lnTo>
                <a:lnTo>
                  <a:pt x="104" y="66"/>
                </a:lnTo>
                <a:lnTo>
                  <a:pt x="108" y="62"/>
                </a:lnTo>
                <a:lnTo>
                  <a:pt x="113" y="60"/>
                </a:lnTo>
                <a:lnTo>
                  <a:pt x="117" y="56"/>
                </a:lnTo>
                <a:lnTo>
                  <a:pt x="121" y="52"/>
                </a:lnTo>
                <a:lnTo>
                  <a:pt x="127" y="50"/>
                </a:lnTo>
                <a:lnTo>
                  <a:pt x="133" y="46"/>
                </a:lnTo>
                <a:lnTo>
                  <a:pt x="138" y="45"/>
                </a:lnTo>
                <a:lnTo>
                  <a:pt x="144" y="43"/>
                </a:lnTo>
                <a:lnTo>
                  <a:pt x="150" y="41"/>
                </a:lnTo>
                <a:lnTo>
                  <a:pt x="156" y="39"/>
                </a:lnTo>
                <a:lnTo>
                  <a:pt x="163" y="37"/>
                </a:lnTo>
                <a:lnTo>
                  <a:pt x="171" y="37"/>
                </a:lnTo>
                <a:lnTo>
                  <a:pt x="179" y="35"/>
                </a:lnTo>
                <a:lnTo>
                  <a:pt x="186" y="35"/>
                </a:lnTo>
                <a:lnTo>
                  <a:pt x="196" y="35"/>
                </a:lnTo>
                <a:lnTo>
                  <a:pt x="198" y="33"/>
                </a:lnTo>
                <a:lnTo>
                  <a:pt x="200" y="31"/>
                </a:lnTo>
                <a:lnTo>
                  <a:pt x="202" y="29"/>
                </a:lnTo>
                <a:lnTo>
                  <a:pt x="204" y="29"/>
                </a:lnTo>
                <a:lnTo>
                  <a:pt x="205" y="27"/>
                </a:lnTo>
                <a:lnTo>
                  <a:pt x="207" y="25"/>
                </a:lnTo>
                <a:lnTo>
                  <a:pt x="209" y="23"/>
                </a:lnTo>
                <a:lnTo>
                  <a:pt x="211" y="23"/>
                </a:lnTo>
                <a:lnTo>
                  <a:pt x="213" y="22"/>
                </a:lnTo>
                <a:lnTo>
                  <a:pt x="217" y="20"/>
                </a:lnTo>
                <a:lnTo>
                  <a:pt x="219" y="18"/>
                </a:lnTo>
                <a:lnTo>
                  <a:pt x="221" y="18"/>
                </a:lnTo>
                <a:lnTo>
                  <a:pt x="225" y="16"/>
                </a:lnTo>
                <a:lnTo>
                  <a:pt x="229" y="14"/>
                </a:lnTo>
                <a:lnTo>
                  <a:pt x="230" y="14"/>
                </a:lnTo>
                <a:lnTo>
                  <a:pt x="234" y="12"/>
                </a:lnTo>
                <a:lnTo>
                  <a:pt x="238" y="12"/>
                </a:lnTo>
                <a:lnTo>
                  <a:pt x="242" y="10"/>
                </a:lnTo>
                <a:lnTo>
                  <a:pt x="246" y="10"/>
                </a:lnTo>
                <a:lnTo>
                  <a:pt x="250" y="10"/>
                </a:lnTo>
                <a:lnTo>
                  <a:pt x="253" y="10"/>
                </a:lnTo>
                <a:lnTo>
                  <a:pt x="257" y="10"/>
                </a:lnTo>
                <a:lnTo>
                  <a:pt x="261" y="10"/>
                </a:lnTo>
                <a:lnTo>
                  <a:pt x="265" y="10"/>
                </a:lnTo>
                <a:lnTo>
                  <a:pt x="269" y="12"/>
                </a:lnTo>
                <a:lnTo>
                  <a:pt x="275" y="14"/>
                </a:lnTo>
                <a:lnTo>
                  <a:pt x="278" y="14"/>
                </a:lnTo>
                <a:lnTo>
                  <a:pt x="280" y="14"/>
                </a:lnTo>
                <a:lnTo>
                  <a:pt x="282" y="14"/>
                </a:lnTo>
                <a:lnTo>
                  <a:pt x="284" y="12"/>
                </a:lnTo>
                <a:lnTo>
                  <a:pt x="286" y="10"/>
                </a:lnTo>
                <a:lnTo>
                  <a:pt x="290" y="10"/>
                </a:lnTo>
                <a:lnTo>
                  <a:pt x="292" y="10"/>
                </a:lnTo>
                <a:lnTo>
                  <a:pt x="294" y="8"/>
                </a:lnTo>
                <a:lnTo>
                  <a:pt x="298" y="8"/>
                </a:lnTo>
                <a:lnTo>
                  <a:pt x="300" y="6"/>
                </a:lnTo>
                <a:lnTo>
                  <a:pt x="303" y="6"/>
                </a:lnTo>
                <a:lnTo>
                  <a:pt x="307" y="4"/>
                </a:lnTo>
                <a:lnTo>
                  <a:pt x="309" y="4"/>
                </a:lnTo>
                <a:lnTo>
                  <a:pt x="313" y="4"/>
                </a:lnTo>
                <a:lnTo>
                  <a:pt x="317" y="2"/>
                </a:lnTo>
                <a:lnTo>
                  <a:pt x="321" y="2"/>
                </a:lnTo>
                <a:lnTo>
                  <a:pt x="324" y="2"/>
                </a:lnTo>
                <a:lnTo>
                  <a:pt x="328" y="0"/>
                </a:lnTo>
                <a:lnTo>
                  <a:pt x="334" y="0"/>
                </a:lnTo>
                <a:lnTo>
                  <a:pt x="338" y="0"/>
                </a:lnTo>
                <a:lnTo>
                  <a:pt x="342" y="0"/>
                </a:lnTo>
                <a:lnTo>
                  <a:pt x="347" y="0"/>
                </a:lnTo>
                <a:lnTo>
                  <a:pt x="351" y="0"/>
                </a:lnTo>
                <a:lnTo>
                  <a:pt x="355" y="2"/>
                </a:lnTo>
                <a:lnTo>
                  <a:pt x="361" y="2"/>
                </a:lnTo>
                <a:lnTo>
                  <a:pt x="365" y="2"/>
                </a:lnTo>
                <a:lnTo>
                  <a:pt x="371" y="4"/>
                </a:lnTo>
                <a:lnTo>
                  <a:pt x="374" y="6"/>
                </a:lnTo>
                <a:lnTo>
                  <a:pt x="380" y="6"/>
                </a:lnTo>
                <a:lnTo>
                  <a:pt x="382" y="6"/>
                </a:lnTo>
                <a:lnTo>
                  <a:pt x="384" y="6"/>
                </a:lnTo>
                <a:lnTo>
                  <a:pt x="388" y="6"/>
                </a:lnTo>
                <a:lnTo>
                  <a:pt x="392" y="6"/>
                </a:lnTo>
                <a:lnTo>
                  <a:pt x="395" y="6"/>
                </a:lnTo>
                <a:lnTo>
                  <a:pt x="399" y="6"/>
                </a:lnTo>
                <a:lnTo>
                  <a:pt x="403" y="6"/>
                </a:lnTo>
                <a:lnTo>
                  <a:pt x="409" y="6"/>
                </a:lnTo>
                <a:lnTo>
                  <a:pt x="413" y="6"/>
                </a:lnTo>
                <a:lnTo>
                  <a:pt x="418" y="8"/>
                </a:lnTo>
                <a:lnTo>
                  <a:pt x="424" y="8"/>
                </a:lnTo>
                <a:lnTo>
                  <a:pt x="430" y="8"/>
                </a:lnTo>
                <a:lnTo>
                  <a:pt x="438" y="8"/>
                </a:lnTo>
                <a:lnTo>
                  <a:pt x="443" y="10"/>
                </a:lnTo>
                <a:lnTo>
                  <a:pt x="449" y="10"/>
                </a:lnTo>
                <a:lnTo>
                  <a:pt x="457" y="12"/>
                </a:lnTo>
                <a:lnTo>
                  <a:pt x="463" y="14"/>
                </a:lnTo>
                <a:lnTo>
                  <a:pt x="468" y="16"/>
                </a:lnTo>
                <a:lnTo>
                  <a:pt x="476" y="18"/>
                </a:lnTo>
                <a:lnTo>
                  <a:pt x="482" y="20"/>
                </a:lnTo>
                <a:lnTo>
                  <a:pt x="488" y="22"/>
                </a:lnTo>
                <a:lnTo>
                  <a:pt x="493" y="25"/>
                </a:lnTo>
                <a:lnTo>
                  <a:pt x="499" y="27"/>
                </a:lnTo>
                <a:lnTo>
                  <a:pt x="505" y="31"/>
                </a:lnTo>
                <a:lnTo>
                  <a:pt x="511" y="35"/>
                </a:lnTo>
                <a:lnTo>
                  <a:pt x="516" y="39"/>
                </a:lnTo>
                <a:lnTo>
                  <a:pt x="520" y="43"/>
                </a:lnTo>
                <a:lnTo>
                  <a:pt x="524" y="48"/>
                </a:lnTo>
                <a:lnTo>
                  <a:pt x="528" y="52"/>
                </a:lnTo>
                <a:lnTo>
                  <a:pt x="532" y="58"/>
                </a:lnTo>
                <a:lnTo>
                  <a:pt x="534" y="58"/>
                </a:lnTo>
                <a:lnTo>
                  <a:pt x="536" y="58"/>
                </a:lnTo>
                <a:lnTo>
                  <a:pt x="536" y="60"/>
                </a:lnTo>
                <a:lnTo>
                  <a:pt x="537" y="60"/>
                </a:lnTo>
                <a:lnTo>
                  <a:pt x="539" y="60"/>
                </a:lnTo>
                <a:lnTo>
                  <a:pt x="543" y="60"/>
                </a:lnTo>
                <a:lnTo>
                  <a:pt x="545" y="62"/>
                </a:lnTo>
                <a:lnTo>
                  <a:pt x="547" y="62"/>
                </a:lnTo>
                <a:lnTo>
                  <a:pt x="551" y="62"/>
                </a:lnTo>
                <a:lnTo>
                  <a:pt x="555" y="64"/>
                </a:lnTo>
                <a:lnTo>
                  <a:pt x="557" y="66"/>
                </a:lnTo>
                <a:lnTo>
                  <a:pt x="561" y="66"/>
                </a:lnTo>
                <a:lnTo>
                  <a:pt x="564" y="68"/>
                </a:lnTo>
                <a:lnTo>
                  <a:pt x="566" y="69"/>
                </a:lnTo>
                <a:lnTo>
                  <a:pt x="570" y="71"/>
                </a:lnTo>
                <a:lnTo>
                  <a:pt x="574" y="73"/>
                </a:lnTo>
                <a:lnTo>
                  <a:pt x="578" y="75"/>
                </a:lnTo>
                <a:lnTo>
                  <a:pt x="580" y="77"/>
                </a:lnTo>
                <a:lnTo>
                  <a:pt x="584" y="79"/>
                </a:lnTo>
                <a:lnTo>
                  <a:pt x="587" y="81"/>
                </a:lnTo>
                <a:lnTo>
                  <a:pt x="589" y="85"/>
                </a:lnTo>
                <a:lnTo>
                  <a:pt x="593" y="89"/>
                </a:lnTo>
                <a:lnTo>
                  <a:pt x="595" y="91"/>
                </a:lnTo>
                <a:lnTo>
                  <a:pt x="597" y="94"/>
                </a:lnTo>
                <a:lnTo>
                  <a:pt x="599" y="98"/>
                </a:lnTo>
                <a:lnTo>
                  <a:pt x="601" y="102"/>
                </a:lnTo>
                <a:lnTo>
                  <a:pt x="603" y="106"/>
                </a:lnTo>
                <a:lnTo>
                  <a:pt x="605" y="110"/>
                </a:lnTo>
                <a:lnTo>
                  <a:pt x="605" y="116"/>
                </a:lnTo>
                <a:lnTo>
                  <a:pt x="605" y="119"/>
                </a:lnTo>
                <a:lnTo>
                  <a:pt x="607" y="121"/>
                </a:lnTo>
                <a:lnTo>
                  <a:pt x="608" y="121"/>
                </a:lnTo>
                <a:lnTo>
                  <a:pt x="610" y="123"/>
                </a:lnTo>
                <a:lnTo>
                  <a:pt x="612" y="123"/>
                </a:lnTo>
                <a:lnTo>
                  <a:pt x="612" y="125"/>
                </a:lnTo>
                <a:lnTo>
                  <a:pt x="614" y="125"/>
                </a:lnTo>
                <a:lnTo>
                  <a:pt x="616" y="127"/>
                </a:lnTo>
                <a:lnTo>
                  <a:pt x="618" y="127"/>
                </a:lnTo>
                <a:lnTo>
                  <a:pt x="620" y="129"/>
                </a:lnTo>
                <a:lnTo>
                  <a:pt x="622" y="131"/>
                </a:lnTo>
                <a:lnTo>
                  <a:pt x="622" y="133"/>
                </a:lnTo>
                <a:lnTo>
                  <a:pt x="624" y="133"/>
                </a:lnTo>
                <a:lnTo>
                  <a:pt x="626" y="135"/>
                </a:lnTo>
                <a:lnTo>
                  <a:pt x="628" y="137"/>
                </a:lnTo>
                <a:lnTo>
                  <a:pt x="630" y="139"/>
                </a:lnTo>
                <a:lnTo>
                  <a:pt x="632" y="141"/>
                </a:lnTo>
                <a:lnTo>
                  <a:pt x="633" y="144"/>
                </a:lnTo>
                <a:lnTo>
                  <a:pt x="633" y="146"/>
                </a:lnTo>
                <a:lnTo>
                  <a:pt x="635" y="148"/>
                </a:lnTo>
                <a:lnTo>
                  <a:pt x="637" y="150"/>
                </a:lnTo>
                <a:lnTo>
                  <a:pt x="637" y="152"/>
                </a:lnTo>
                <a:lnTo>
                  <a:pt x="639" y="156"/>
                </a:lnTo>
                <a:lnTo>
                  <a:pt x="639" y="158"/>
                </a:lnTo>
                <a:lnTo>
                  <a:pt x="639" y="162"/>
                </a:lnTo>
                <a:lnTo>
                  <a:pt x="639" y="164"/>
                </a:lnTo>
                <a:lnTo>
                  <a:pt x="639" y="167"/>
                </a:lnTo>
                <a:lnTo>
                  <a:pt x="639" y="169"/>
                </a:lnTo>
                <a:lnTo>
                  <a:pt x="639" y="173"/>
                </a:lnTo>
                <a:lnTo>
                  <a:pt x="641" y="173"/>
                </a:lnTo>
                <a:lnTo>
                  <a:pt x="641" y="175"/>
                </a:lnTo>
                <a:lnTo>
                  <a:pt x="643" y="177"/>
                </a:lnTo>
                <a:lnTo>
                  <a:pt x="643" y="179"/>
                </a:lnTo>
                <a:lnTo>
                  <a:pt x="645" y="181"/>
                </a:lnTo>
                <a:lnTo>
                  <a:pt x="645" y="183"/>
                </a:lnTo>
                <a:lnTo>
                  <a:pt x="647" y="185"/>
                </a:lnTo>
                <a:lnTo>
                  <a:pt x="647" y="187"/>
                </a:lnTo>
                <a:lnTo>
                  <a:pt x="649" y="188"/>
                </a:lnTo>
                <a:lnTo>
                  <a:pt x="649" y="190"/>
                </a:lnTo>
                <a:lnTo>
                  <a:pt x="651" y="192"/>
                </a:lnTo>
                <a:lnTo>
                  <a:pt x="651" y="196"/>
                </a:lnTo>
                <a:lnTo>
                  <a:pt x="653" y="198"/>
                </a:lnTo>
                <a:lnTo>
                  <a:pt x="653" y="200"/>
                </a:lnTo>
                <a:lnTo>
                  <a:pt x="653" y="204"/>
                </a:lnTo>
                <a:lnTo>
                  <a:pt x="653" y="206"/>
                </a:lnTo>
                <a:lnTo>
                  <a:pt x="653" y="210"/>
                </a:lnTo>
                <a:lnTo>
                  <a:pt x="653" y="212"/>
                </a:lnTo>
                <a:lnTo>
                  <a:pt x="653" y="215"/>
                </a:lnTo>
                <a:lnTo>
                  <a:pt x="653" y="217"/>
                </a:lnTo>
                <a:lnTo>
                  <a:pt x="653" y="221"/>
                </a:lnTo>
                <a:lnTo>
                  <a:pt x="651" y="225"/>
                </a:lnTo>
                <a:lnTo>
                  <a:pt x="651" y="227"/>
                </a:lnTo>
                <a:lnTo>
                  <a:pt x="649" y="231"/>
                </a:lnTo>
                <a:lnTo>
                  <a:pt x="647" y="235"/>
                </a:lnTo>
                <a:lnTo>
                  <a:pt x="645" y="238"/>
                </a:lnTo>
                <a:lnTo>
                  <a:pt x="643" y="240"/>
                </a:lnTo>
                <a:lnTo>
                  <a:pt x="641" y="244"/>
                </a:lnTo>
                <a:lnTo>
                  <a:pt x="641" y="246"/>
                </a:lnTo>
                <a:lnTo>
                  <a:pt x="643" y="248"/>
                </a:lnTo>
                <a:lnTo>
                  <a:pt x="645" y="250"/>
                </a:lnTo>
                <a:lnTo>
                  <a:pt x="645" y="252"/>
                </a:lnTo>
                <a:lnTo>
                  <a:pt x="647" y="254"/>
                </a:lnTo>
                <a:lnTo>
                  <a:pt x="647" y="258"/>
                </a:lnTo>
                <a:lnTo>
                  <a:pt x="649" y="260"/>
                </a:lnTo>
                <a:lnTo>
                  <a:pt x="649" y="263"/>
                </a:lnTo>
                <a:lnTo>
                  <a:pt x="649" y="265"/>
                </a:lnTo>
                <a:lnTo>
                  <a:pt x="651" y="269"/>
                </a:lnTo>
                <a:lnTo>
                  <a:pt x="651" y="273"/>
                </a:lnTo>
                <a:lnTo>
                  <a:pt x="651" y="277"/>
                </a:lnTo>
                <a:lnTo>
                  <a:pt x="653" y="279"/>
                </a:lnTo>
                <a:lnTo>
                  <a:pt x="653" y="283"/>
                </a:lnTo>
                <a:lnTo>
                  <a:pt x="653" y="286"/>
                </a:lnTo>
                <a:lnTo>
                  <a:pt x="653" y="290"/>
                </a:lnTo>
                <a:lnTo>
                  <a:pt x="651" y="294"/>
                </a:lnTo>
                <a:lnTo>
                  <a:pt x="651" y="298"/>
                </a:lnTo>
                <a:lnTo>
                  <a:pt x="649" y="302"/>
                </a:lnTo>
                <a:lnTo>
                  <a:pt x="649" y="306"/>
                </a:lnTo>
                <a:lnTo>
                  <a:pt x="647" y="309"/>
                </a:lnTo>
                <a:lnTo>
                  <a:pt x="643" y="313"/>
                </a:lnTo>
                <a:lnTo>
                  <a:pt x="641" y="317"/>
                </a:lnTo>
                <a:lnTo>
                  <a:pt x="637" y="321"/>
                </a:lnTo>
                <a:lnTo>
                  <a:pt x="635" y="323"/>
                </a:lnTo>
                <a:lnTo>
                  <a:pt x="630" y="327"/>
                </a:lnTo>
                <a:lnTo>
                  <a:pt x="626" y="331"/>
                </a:lnTo>
                <a:lnTo>
                  <a:pt x="620" y="332"/>
                </a:lnTo>
                <a:lnTo>
                  <a:pt x="614" y="334"/>
                </a:lnTo>
                <a:lnTo>
                  <a:pt x="614" y="336"/>
                </a:lnTo>
                <a:lnTo>
                  <a:pt x="614" y="338"/>
                </a:lnTo>
                <a:lnTo>
                  <a:pt x="614" y="340"/>
                </a:lnTo>
                <a:lnTo>
                  <a:pt x="612" y="342"/>
                </a:lnTo>
                <a:lnTo>
                  <a:pt x="612" y="344"/>
                </a:lnTo>
                <a:lnTo>
                  <a:pt x="610" y="346"/>
                </a:lnTo>
                <a:lnTo>
                  <a:pt x="610" y="348"/>
                </a:lnTo>
                <a:lnTo>
                  <a:pt x="608" y="352"/>
                </a:lnTo>
                <a:lnTo>
                  <a:pt x="607" y="354"/>
                </a:lnTo>
                <a:lnTo>
                  <a:pt x="605" y="357"/>
                </a:lnTo>
                <a:lnTo>
                  <a:pt x="603" y="359"/>
                </a:lnTo>
                <a:lnTo>
                  <a:pt x="601" y="363"/>
                </a:lnTo>
                <a:lnTo>
                  <a:pt x="597" y="365"/>
                </a:lnTo>
                <a:lnTo>
                  <a:pt x="595" y="367"/>
                </a:lnTo>
                <a:lnTo>
                  <a:pt x="591" y="371"/>
                </a:lnTo>
                <a:lnTo>
                  <a:pt x="587" y="373"/>
                </a:lnTo>
                <a:lnTo>
                  <a:pt x="584" y="375"/>
                </a:lnTo>
                <a:lnTo>
                  <a:pt x="578" y="379"/>
                </a:lnTo>
                <a:lnTo>
                  <a:pt x="574" y="380"/>
                </a:lnTo>
                <a:lnTo>
                  <a:pt x="568" y="382"/>
                </a:lnTo>
                <a:lnTo>
                  <a:pt x="562" y="382"/>
                </a:lnTo>
                <a:lnTo>
                  <a:pt x="557" y="384"/>
                </a:lnTo>
                <a:lnTo>
                  <a:pt x="549" y="384"/>
                </a:lnTo>
                <a:lnTo>
                  <a:pt x="541" y="386"/>
                </a:lnTo>
                <a:lnTo>
                  <a:pt x="534" y="386"/>
                </a:lnTo>
                <a:lnTo>
                  <a:pt x="526" y="386"/>
                </a:lnTo>
                <a:lnTo>
                  <a:pt x="518" y="384"/>
                </a:lnTo>
                <a:lnTo>
                  <a:pt x="509" y="382"/>
                </a:lnTo>
                <a:lnTo>
                  <a:pt x="499" y="380"/>
                </a:lnTo>
                <a:lnTo>
                  <a:pt x="488" y="379"/>
                </a:lnTo>
                <a:lnTo>
                  <a:pt x="488" y="380"/>
                </a:lnTo>
                <a:lnTo>
                  <a:pt x="486" y="382"/>
                </a:lnTo>
                <a:lnTo>
                  <a:pt x="486" y="386"/>
                </a:lnTo>
                <a:lnTo>
                  <a:pt x="484" y="388"/>
                </a:lnTo>
                <a:lnTo>
                  <a:pt x="482" y="390"/>
                </a:lnTo>
                <a:lnTo>
                  <a:pt x="480" y="394"/>
                </a:lnTo>
                <a:lnTo>
                  <a:pt x="478" y="398"/>
                </a:lnTo>
                <a:lnTo>
                  <a:pt x="476" y="400"/>
                </a:lnTo>
                <a:lnTo>
                  <a:pt x="474" y="403"/>
                </a:lnTo>
                <a:lnTo>
                  <a:pt x="470" y="407"/>
                </a:lnTo>
                <a:lnTo>
                  <a:pt x="468" y="411"/>
                </a:lnTo>
                <a:lnTo>
                  <a:pt x="465" y="415"/>
                </a:lnTo>
                <a:lnTo>
                  <a:pt x="461" y="419"/>
                </a:lnTo>
                <a:lnTo>
                  <a:pt x="457" y="421"/>
                </a:lnTo>
                <a:lnTo>
                  <a:pt x="453" y="425"/>
                </a:lnTo>
                <a:lnTo>
                  <a:pt x="449" y="426"/>
                </a:lnTo>
                <a:lnTo>
                  <a:pt x="445" y="430"/>
                </a:lnTo>
                <a:lnTo>
                  <a:pt x="440" y="432"/>
                </a:lnTo>
                <a:lnTo>
                  <a:pt x="436" y="434"/>
                </a:lnTo>
                <a:lnTo>
                  <a:pt x="430" y="436"/>
                </a:lnTo>
                <a:lnTo>
                  <a:pt x="424" y="436"/>
                </a:lnTo>
                <a:lnTo>
                  <a:pt x="418" y="438"/>
                </a:lnTo>
                <a:lnTo>
                  <a:pt x="413" y="438"/>
                </a:lnTo>
                <a:lnTo>
                  <a:pt x="407" y="436"/>
                </a:lnTo>
                <a:lnTo>
                  <a:pt x="399" y="436"/>
                </a:lnTo>
                <a:lnTo>
                  <a:pt x="394" y="432"/>
                </a:lnTo>
                <a:lnTo>
                  <a:pt x="386" y="430"/>
                </a:lnTo>
                <a:lnTo>
                  <a:pt x="378" y="426"/>
                </a:lnTo>
                <a:lnTo>
                  <a:pt x="371" y="423"/>
                </a:lnTo>
                <a:lnTo>
                  <a:pt x="363" y="417"/>
                </a:lnTo>
                <a:lnTo>
                  <a:pt x="363" y="419"/>
                </a:lnTo>
                <a:lnTo>
                  <a:pt x="363" y="421"/>
                </a:lnTo>
                <a:lnTo>
                  <a:pt x="363" y="423"/>
                </a:lnTo>
                <a:lnTo>
                  <a:pt x="363" y="425"/>
                </a:lnTo>
                <a:lnTo>
                  <a:pt x="363" y="426"/>
                </a:lnTo>
                <a:lnTo>
                  <a:pt x="363" y="428"/>
                </a:lnTo>
                <a:lnTo>
                  <a:pt x="363" y="430"/>
                </a:lnTo>
                <a:lnTo>
                  <a:pt x="363" y="434"/>
                </a:lnTo>
                <a:lnTo>
                  <a:pt x="363" y="436"/>
                </a:lnTo>
                <a:lnTo>
                  <a:pt x="363" y="438"/>
                </a:lnTo>
                <a:lnTo>
                  <a:pt x="363" y="442"/>
                </a:lnTo>
                <a:lnTo>
                  <a:pt x="361" y="444"/>
                </a:lnTo>
                <a:lnTo>
                  <a:pt x="361" y="446"/>
                </a:lnTo>
                <a:lnTo>
                  <a:pt x="359" y="450"/>
                </a:lnTo>
                <a:lnTo>
                  <a:pt x="359" y="451"/>
                </a:lnTo>
                <a:lnTo>
                  <a:pt x="357" y="453"/>
                </a:lnTo>
                <a:lnTo>
                  <a:pt x="355" y="457"/>
                </a:lnTo>
                <a:lnTo>
                  <a:pt x="353" y="459"/>
                </a:lnTo>
                <a:lnTo>
                  <a:pt x="351" y="461"/>
                </a:lnTo>
                <a:lnTo>
                  <a:pt x="347" y="463"/>
                </a:lnTo>
                <a:lnTo>
                  <a:pt x="346" y="465"/>
                </a:lnTo>
                <a:lnTo>
                  <a:pt x="342" y="465"/>
                </a:lnTo>
                <a:lnTo>
                  <a:pt x="338" y="467"/>
                </a:lnTo>
                <a:lnTo>
                  <a:pt x="334" y="469"/>
                </a:lnTo>
                <a:lnTo>
                  <a:pt x="330" y="469"/>
                </a:lnTo>
                <a:lnTo>
                  <a:pt x="326" y="469"/>
                </a:lnTo>
                <a:lnTo>
                  <a:pt x="321" y="469"/>
                </a:lnTo>
                <a:lnTo>
                  <a:pt x="315" y="469"/>
                </a:lnTo>
                <a:lnTo>
                  <a:pt x="309" y="467"/>
                </a:lnTo>
                <a:lnTo>
                  <a:pt x="309" y="469"/>
                </a:lnTo>
                <a:lnTo>
                  <a:pt x="311" y="471"/>
                </a:lnTo>
                <a:lnTo>
                  <a:pt x="311" y="473"/>
                </a:lnTo>
                <a:lnTo>
                  <a:pt x="311" y="474"/>
                </a:lnTo>
                <a:lnTo>
                  <a:pt x="311" y="478"/>
                </a:lnTo>
                <a:lnTo>
                  <a:pt x="311" y="482"/>
                </a:lnTo>
                <a:lnTo>
                  <a:pt x="313" y="488"/>
                </a:lnTo>
                <a:lnTo>
                  <a:pt x="313" y="492"/>
                </a:lnTo>
                <a:lnTo>
                  <a:pt x="313" y="498"/>
                </a:lnTo>
                <a:lnTo>
                  <a:pt x="315" y="505"/>
                </a:lnTo>
                <a:lnTo>
                  <a:pt x="315" y="511"/>
                </a:lnTo>
                <a:lnTo>
                  <a:pt x="317" y="517"/>
                </a:lnTo>
                <a:lnTo>
                  <a:pt x="317" y="524"/>
                </a:lnTo>
                <a:lnTo>
                  <a:pt x="319" y="532"/>
                </a:lnTo>
                <a:lnTo>
                  <a:pt x="319" y="540"/>
                </a:lnTo>
                <a:lnTo>
                  <a:pt x="321" y="549"/>
                </a:lnTo>
                <a:lnTo>
                  <a:pt x="321" y="557"/>
                </a:lnTo>
                <a:lnTo>
                  <a:pt x="323" y="567"/>
                </a:lnTo>
                <a:lnTo>
                  <a:pt x="323" y="574"/>
                </a:lnTo>
                <a:lnTo>
                  <a:pt x="324" y="584"/>
                </a:lnTo>
                <a:lnTo>
                  <a:pt x="324" y="593"/>
                </a:lnTo>
                <a:lnTo>
                  <a:pt x="326" y="603"/>
                </a:lnTo>
                <a:lnTo>
                  <a:pt x="328" y="613"/>
                </a:lnTo>
                <a:lnTo>
                  <a:pt x="328" y="622"/>
                </a:lnTo>
                <a:lnTo>
                  <a:pt x="330" y="632"/>
                </a:lnTo>
                <a:lnTo>
                  <a:pt x="330" y="641"/>
                </a:lnTo>
                <a:lnTo>
                  <a:pt x="332" y="653"/>
                </a:lnTo>
                <a:lnTo>
                  <a:pt x="334" y="663"/>
                </a:lnTo>
                <a:lnTo>
                  <a:pt x="334" y="672"/>
                </a:lnTo>
                <a:lnTo>
                  <a:pt x="336" y="682"/>
                </a:lnTo>
                <a:lnTo>
                  <a:pt x="336" y="691"/>
                </a:lnTo>
                <a:lnTo>
                  <a:pt x="338" y="703"/>
                </a:lnTo>
                <a:lnTo>
                  <a:pt x="338" y="714"/>
                </a:lnTo>
                <a:lnTo>
                  <a:pt x="340" y="724"/>
                </a:lnTo>
                <a:lnTo>
                  <a:pt x="340" y="736"/>
                </a:lnTo>
                <a:lnTo>
                  <a:pt x="340" y="745"/>
                </a:lnTo>
                <a:lnTo>
                  <a:pt x="340" y="755"/>
                </a:lnTo>
                <a:lnTo>
                  <a:pt x="340" y="764"/>
                </a:lnTo>
                <a:lnTo>
                  <a:pt x="340" y="774"/>
                </a:lnTo>
                <a:lnTo>
                  <a:pt x="340" y="784"/>
                </a:lnTo>
                <a:lnTo>
                  <a:pt x="338" y="793"/>
                </a:lnTo>
                <a:lnTo>
                  <a:pt x="338" y="803"/>
                </a:lnTo>
                <a:lnTo>
                  <a:pt x="336" y="812"/>
                </a:lnTo>
                <a:lnTo>
                  <a:pt x="334" y="820"/>
                </a:lnTo>
                <a:lnTo>
                  <a:pt x="334" y="830"/>
                </a:lnTo>
                <a:lnTo>
                  <a:pt x="332" y="839"/>
                </a:lnTo>
                <a:lnTo>
                  <a:pt x="328" y="849"/>
                </a:lnTo>
                <a:lnTo>
                  <a:pt x="326" y="856"/>
                </a:lnTo>
                <a:lnTo>
                  <a:pt x="324" y="866"/>
                </a:lnTo>
                <a:lnTo>
                  <a:pt x="321" y="876"/>
                </a:lnTo>
                <a:lnTo>
                  <a:pt x="319" y="885"/>
                </a:lnTo>
                <a:lnTo>
                  <a:pt x="315" y="895"/>
                </a:lnTo>
                <a:lnTo>
                  <a:pt x="311" y="904"/>
                </a:lnTo>
                <a:lnTo>
                  <a:pt x="307" y="916"/>
                </a:lnTo>
                <a:lnTo>
                  <a:pt x="303" y="926"/>
                </a:lnTo>
                <a:lnTo>
                  <a:pt x="300" y="935"/>
                </a:lnTo>
                <a:lnTo>
                  <a:pt x="294" y="947"/>
                </a:lnTo>
                <a:lnTo>
                  <a:pt x="288" y="958"/>
                </a:lnTo>
                <a:lnTo>
                  <a:pt x="284" y="970"/>
                </a:lnTo>
                <a:lnTo>
                  <a:pt x="278" y="981"/>
                </a:lnTo>
                <a:lnTo>
                  <a:pt x="273" y="993"/>
                </a:lnTo>
                <a:lnTo>
                  <a:pt x="265" y="1006"/>
                </a:lnTo>
                <a:lnTo>
                  <a:pt x="259" y="1020"/>
                </a:lnTo>
                <a:lnTo>
                  <a:pt x="255" y="1025"/>
                </a:lnTo>
                <a:lnTo>
                  <a:pt x="253" y="1033"/>
                </a:lnTo>
                <a:lnTo>
                  <a:pt x="250" y="1041"/>
                </a:lnTo>
                <a:lnTo>
                  <a:pt x="246" y="1048"/>
                </a:lnTo>
                <a:lnTo>
                  <a:pt x="242" y="1058"/>
                </a:lnTo>
                <a:lnTo>
                  <a:pt x="240" y="1068"/>
                </a:lnTo>
                <a:lnTo>
                  <a:pt x="236" y="1077"/>
                </a:lnTo>
                <a:lnTo>
                  <a:pt x="232" y="1087"/>
                </a:lnTo>
                <a:lnTo>
                  <a:pt x="229" y="1096"/>
                </a:lnTo>
                <a:lnTo>
                  <a:pt x="225" y="1108"/>
                </a:lnTo>
                <a:lnTo>
                  <a:pt x="223" y="1119"/>
                </a:lnTo>
                <a:lnTo>
                  <a:pt x="219" y="1129"/>
                </a:lnTo>
                <a:lnTo>
                  <a:pt x="215" y="1141"/>
                </a:lnTo>
                <a:lnTo>
                  <a:pt x="211" y="1152"/>
                </a:lnTo>
                <a:lnTo>
                  <a:pt x="209" y="1164"/>
                </a:lnTo>
                <a:lnTo>
                  <a:pt x="205" y="1175"/>
                </a:lnTo>
                <a:lnTo>
                  <a:pt x="202" y="1187"/>
                </a:lnTo>
                <a:lnTo>
                  <a:pt x="200" y="1198"/>
                </a:lnTo>
                <a:lnTo>
                  <a:pt x="196" y="1210"/>
                </a:lnTo>
                <a:lnTo>
                  <a:pt x="194" y="1221"/>
                </a:lnTo>
                <a:lnTo>
                  <a:pt x="190" y="1233"/>
                </a:lnTo>
                <a:lnTo>
                  <a:pt x="188" y="1244"/>
                </a:lnTo>
                <a:lnTo>
                  <a:pt x="184" y="1254"/>
                </a:lnTo>
                <a:lnTo>
                  <a:pt x="182" y="1265"/>
                </a:lnTo>
                <a:lnTo>
                  <a:pt x="181" y="1275"/>
                </a:lnTo>
                <a:lnTo>
                  <a:pt x="179" y="1284"/>
                </a:lnTo>
                <a:lnTo>
                  <a:pt x="177" y="1294"/>
                </a:lnTo>
                <a:lnTo>
                  <a:pt x="175" y="1304"/>
                </a:lnTo>
                <a:lnTo>
                  <a:pt x="173" y="1311"/>
                </a:lnTo>
                <a:lnTo>
                  <a:pt x="173" y="1321"/>
                </a:lnTo>
                <a:lnTo>
                  <a:pt x="171" y="1329"/>
                </a:lnTo>
                <a:lnTo>
                  <a:pt x="169" y="1334"/>
                </a:lnTo>
                <a:lnTo>
                  <a:pt x="169" y="1352"/>
                </a:lnTo>
                <a:lnTo>
                  <a:pt x="167" y="1369"/>
                </a:lnTo>
                <a:lnTo>
                  <a:pt x="165" y="1386"/>
                </a:lnTo>
                <a:lnTo>
                  <a:pt x="165" y="1403"/>
                </a:lnTo>
                <a:lnTo>
                  <a:pt x="165" y="1421"/>
                </a:lnTo>
                <a:lnTo>
                  <a:pt x="165" y="1436"/>
                </a:lnTo>
                <a:lnTo>
                  <a:pt x="167" y="1453"/>
                </a:lnTo>
                <a:lnTo>
                  <a:pt x="167" y="1469"/>
                </a:lnTo>
                <a:lnTo>
                  <a:pt x="169" y="1484"/>
                </a:lnTo>
                <a:lnTo>
                  <a:pt x="171" y="1498"/>
                </a:lnTo>
                <a:lnTo>
                  <a:pt x="173" y="1513"/>
                </a:lnTo>
                <a:lnTo>
                  <a:pt x="175" y="1526"/>
                </a:lnTo>
                <a:lnTo>
                  <a:pt x="177" y="1540"/>
                </a:lnTo>
                <a:lnTo>
                  <a:pt x="181" y="1553"/>
                </a:lnTo>
                <a:lnTo>
                  <a:pt x="182" y="1565"/>
                </a:lnTo>
                <a:lnTo>
                  <a:pt x="184" y="1578"/>
                </a:lnTo>
                <a:lnTo>
                  <a:pt x="188" y="1590"/>
                </a:lnTo>
                <a:lnTo>
                  <a:pt x="190" y="1599"/>
                </a:lnTo>
                <a:lnTo>
                  <a:pt x="194" y="1609"/>
                </a:lnTo>
                <a:lnTo>
                  <a:pt x="196" y="1618"/>
                </a:lnTo>
                <a:lnTo>
                  <a:pt x="200" y="1628"/>
                </a:lnTo>
                <a:lnTo>
                  <a:pt x="202" y="1636"/>
                </a:lnTo>
                <a:lnTo>
                  <a:pt x="204" y="1643"/>
                </a:lnTo>
                <a:lnTo>
                  <a:pt x="207" y="1651"/>
                </a:lnTo>
                <a:lnTo>
                  <a:pt x="209" y="1657"/>
                </a:lnTo>
                <a:lnTo>
                  <a:pt x="211" y="1663"/>
                </a:lnTo>
                <a:lnTo>
                  <a:pt x="213" y="1666"/>
                </a:lnTo>
                <a:lnTo>
                  <a:pt x="215" y="1670"/>
                </a:lnTo>
                <a:lnTo>
                  <a:pt x="215" y="1674"/>
                </a:lnTo>
                <a:lnTo>
                  <a:pt x="217" y="1676"/>
                </a:lnTo>
                <a:lnTo>
                  <a:pt x="217" y="1678"/>
                </a:lnTo>
                <a:lnTo>
                  <a:pt x="213" y="1672"/>
                </a:lnTo>
                <a:lnTo>
                  <a:pt x="209" y="1666"/>
                </a:lnTo>
                <a:lnTo>
                  <a:pt x="205" y="1661"/>
                </a:lnTo>
                <a:lnTo>
                  <a:pt x="202" y="1655"/>
                </a:lnTo>
                <a:lnTo>
                  <a:pt x="196" y="1647"/>
                </a:lnTo>
                <a:lnTo>
                  <a:pt x="192" y="1638"/>
                </a:lnTo>
                <a:lnTo>
                  <a:pt x="186" y="1630"/>
                </a:lnTo>
                <a:lnTo>
                  <a:pt x="182" y="1620"/>
                </a:lnTo>
                <a:lnTo>
                  <a:pt x="177" y="1609"/>
                </a:lnTo>
                <a:lnTo>
                  <a:pt x="173" y="1597"/>
                </a:lnTo>
                <a:lnTo>
                  <a:pt x="167" y="1586"/>
                </a:lnTo>
                <a:lnTo>
                  <a:pt x="163" y="1574"/>
                </a:lnTo>
                <a:lnTo>
                  <a:pt x="159" y="1561"/>
                </a:lnTo>
                <a:lnTo>
                  <a:pt x="156" y="1547"/>
                </a:lnTo>
                <a:lnTo>
                  <a:pt x="152" y="1534"/>
                </a:lnTo>
                <a:lnTo>
                  <a:pt x="148" y="1519"/>
                </a:lnTo>
                <a:lnTo>
                  <a:pt x="144" y="1503"/>
                </a:lnTo>
                <a:lnTo>
                  <a:pt x="140" y="1486"/>
                </a:lnTo>
                <a:lnTo>
                  <a:pt x="138" y="1471"/>
                </a:lnTo>
                <a:lnTo>
                  <a:pt x="134" y="1453"/>
                </a:lnTo>
                <a:lnTo>
                  <a:pt x="133" y="1434"/>
                </a:lnTo>
                <a:lnTo>
                  <a:pt x="133" y="1417"/>
                </a:lnTo>
                <a:lnTo>
                  <a:pt x="131" y="1398"/>
                </a:lnTo>
                <a:lnTo>
                  <a:pt x="131" y="1379"/>
                </a:lnTo>
                <a:lnTo>
                  <a:pt x="131" y="1357"/>
                </a:lnTo>
                <a:lnTo>
                  <a:pt x="131" y="1336"/>
                </a:lnTo>
                <a:lnTo>
                  <a:pt x="133" y="1315"/>
                </a:lnTo>
                <a:lnTo>
                  <a:pt x="134" y="1294"/>
                </a:lnTo>
                <a:lnTo>
                  <a:pt x="136" y="1271"/>
                </a:lnTo>
                <a:lnTo>
                  <a:pt x="140" y="1248"/>
                </a:lnTo>
                <a:lnTo>
                  <a:pt x="144" y="1225"/>
                </a:lnTo>
                <a:lnTo>
                  <a:pt x="150" y="1200"/>
                </a:lnTo>
                <a:lnTo>
                  <a:pt x="152" y="1185"/>
                </a:lnTo>
                <a:lnTo>
                  <a:pt x="156" y="1169"/>
                </a:lnTo>
                <a:lnTo>
                  <a:pt x="159" y="1156"/>
                </a:lnTo>
                <a:lnTo>
                  <a:pt x="163" y="1144"/>
                </a:lnTo>
                <a:lnTo>
                  <a:pt x="165" y="1133"/>
                </a:lnTo>
                <a:lnTo>
                  <a:pt x="169" y="1121"/>
                </a:lnTo>
                <a:lnTo>
                  <a:pt x="171" y="1112"/>
                </a:lnTo>
                <a:lnTo>
                  <a:pt x="175" y="1102"/>
                </a:lnTo>
                <a:lnTo>
                  <a:pt x="177" y="1093"/>
                </a:lnTo>
                <a:lnTo>
                  <a:pt x="179" y="1085"/>
                </a:lnTo>
                <a:lnTo>
                  <a:pt x="182" y="1077"/>
                </a:lnTo>
                <a:lnTo>
                  <a:pt x="184" y="1070"/>
                </a:lnTo>
                <a:lnTo>
                  <a:pt x="186" y="1062"/>
                </a:lnTo>
                <a:lnTo>
                  <a:pt x="190" y="1054"/>
                </a:lnTo>
                <a:lnTo>
                  <a:pt x="192" y="1048"/>
                </a:lnTo>
                <a:lnTo>
                  <a:pt x="196" y="1041"/>
                </a:lnTo>
                <a:lnTo>
                  <a:pt x="198" y="1035"/>
                </a:lnTo>
                <a:lnTo>
                  <a:pt x="200" y="1027"/>
                </a:lnTo>
                <a:lnTo>
                  <a:pt x="204" y="1022"/>
                </a:lnTo>
                <a:lnTo>
                  <a:pt x="205" y="1014"/>
                </a:lnTo>
                <a:lnTo>
                  <a:pt x="209" y="1006"/>
                </a:lnTo>
                <a:lnTo>
                  <a:pt x="213" y="998"/>
                </a:lnTo>
                <a:lnTo>
                  <a:pt x="215" y="991"/>
                </a:lnTo>
                <a:lnTo>
                  <a:pt x="219" y="981"/>
                </a:lnTo>
                <a:lnTo>
                  <a:pt x="223" y="972"/>
                </a:lnTo>
                <a:lnTo>
                  <a:pt x="227" y="962"/>
                </a:lnTo>
                <a:lnTo>
                  <a:pt x="230" y="950"/>
                </a:lnTo>
                <a:lnTo>
                  <a:pt x="234" y="939"/>
                </a:lnTo>
                <a:lnTo>
                  <a:pt x="238" y="927"/>
                </a:lnTo>
                <a:lnTo>
                  <a:pt x="242" y="914"/>
                </a:lnTo>
                <a:lnTo>
                  <a:pt x="248" y="899"/>
                </a:lnTo>
                <a:lnTo>
                  <a:pt x="252" y="883"/>
                </a:lnTo>
                <a:lnTo>
                  <a:pt x="253" y="879"/>
                </a:lnTo>
                <a:lnTo>
                  <a:pt x="255" y="874"/>
                </a:lnTo>
                <a:lnTo>
                  <a:pt x="257" y="868"/>
                </a:lnTo>
                <a:lnTo>
                  <a:pt x="259" y="860"/>
                </a:lnTo>
                <a:lnTo>
                  <a:pt x="261" y="855"/>
                </a:lnTo>
                <a:lnTo>
                  <a:pt x="263" y="847"/>
                </a:lnTo>
                <a:lnTo>
                  <a:pt x="265" y="839"/>
                </a:lnTo>
                <a:lnTo>
                  <a:pt x="265" y="831"/>
                </a:lnTo>
                <a:lnTo>
                  <a:pt x="267" y="824"/>
                </a:lnTo>
                <a:lnTo>
                  <a:pt x="269" y="814"/>
                </a:lnTo>
                <a:lnTo>
                  <a:pt x="271" y="805"/>
                </a:lnTo>
                <a:lnTo>
                  <a:pt x="271" y="795"/>
                </a:lnTo>
                <a:lnTo>
                  <a:pt x="273" y="785"/>
                </a:lnTo>
                <a:lnTo>
                  <a:pt x="273" y="774"/>
                </a:lnTo>
                <a:lnTo>
                  <a:pt x="273" y="762"/>
                </a:lnTo>
                <a:lnTo>
                  <a:pt x="273" y="749"/>
                </a:lnTo>
                <a:lnTo>
                  <a:pt x="273" y="737"/>
                </a:lnTo>
                <a:lnTo>
                  <a:pt x="273" y="724"/>
                </a:lnTo>
                <a:lnTo>
                  <a:pt x="271" y="709"/>
                </a:lnTo>
                <a:lnTo>
                  <a:pt x="269" y="693"/>
                </a:lnTo>
                <a:lnTo>
                  <a:pt x="269" y="678"/>
                </a:lnTo>
                <a:lnTo>
                  <a:pt x="265" y="661"/>
                </a:lnTo>
                <a:lnTo>
                  <a:pt x="263" y="643"/>
                </a:lnTo>
                <a:lnTo>
                  <a:pt x="259" y="626"/>
                </a:lnTo>
                <a:lnTo>
                  <a:pt x="255" y="607"/>
                </a:lnTo>
                <a:lnTo>
                  <a:pt x="252" y="586"/>
                </a:lnTo>
                <a:lnTo>
                  <a:pt x="248" y="567"/>
                </a:lnTo>
                <a:lnTo>
                  <a:pt x="242" y="544"/>
                </a:lnTo>
                <a:lnTo>
                  <a:pt x="236" y="521"/>
                </a:lnTo>
                <a:lnTo>
                  <a:pt x="229" y="498"/>
                </a:lnTo>
                <a:lnTo>
                  <a:pt x="221" y="473"/>
                </a:lnTo>
                <a:lnTo>
                  <a:pt x="213" y="448"/>
                </a:lnTo>
                <a:close/>
              </a:path>
            </a:pathLst>
          </a:custGeom>
          <a:solidFill>
            <a:srgbClr val="DE996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232" name="Freeform 16"/>
          <p:cNvSpPr>
            <a:spLocks/>
          </p:cNvSpPr>
          <p:nvPr/>
        </p:nvSpPr>
        <p:spPr bwMode="auto">
          <a:xfrm>
            <a:off x="2471738" y="4246563"/>
            <a:ext cx="60325" cy="47625"/>
          </a:xfrm>
          <a:custGeom>
            <a:avLst/>
            <a:gdLst>
              <a:gd name="T0" fmla="*/ 2147483647 w 34"/>
              <a:gd name="T1" fmla="*/ 2147483647 h 33"/>
              <a:gd name="T2" fmla="*/ 2147483647 w 34"/>
              <a:gd name="T3" fmla="*/ 2147483647 h 33"/>
              <a:gd name="T4" fmla="*/ 2147483647 w 34"/>
              <a:gd name="T5" fmla="*/ 2147483647 h 33"/>
              <a:gd name="T6" fmla="*/ 2147483647 w 34"/>
              <a:gd name="T7" fmla="*/ 2147483647 h 33"/>
              <a:gd name="T8" fmla="*/ 2147483647 w 34"/>
              <a:gd name="T9" fmla="*/ 2147483647 h 33"/>
              <a:gd name="T10" fmla="*/ 2147483647 w 34"/>
              <a:gd name="T11" fmla="*/ 2147483647 h 33"/>
              <a:gd name="T12" fmla="*/ 2147483647 w 34"/>
              <a:gd name="T13" fmla="*/ 2147483647 h 33"/>
              <a:gd name="T14" fmla="*/ 2147483647 w 34"/>
              <a:gd name="T15" fmla="*/ 2147483647 h 33"/>
              <a:gd name="T16" fmla="*/ 2147483647 w 34"/>
              <a:gd name="T17" fmla="*/ 2147483647 h 33"/>
              <a:gd name="T18" fmla="*/ 2147483647 w 34"/>
              <a:gd name="T19" fmla="*/ 2147483647 h 33"/>
              <a:gd name="T20" fmla="*/ 2147483647 w 34"/>
              <a:gd name="T21" fmla="*/ 2147483647 h 33"/>
              <a:gd name="T22" fmla="*/ 2147483647 w 34"/>
              <a:gd name="T23" fmla="*/ 2147483647 h 33"/>
              <a:gd name="T24" fmla="*/ 2147483647 w 34"/>
              <a:gd name="T25" fmla="*/ 2147483647 h 33"/>
              <a:gd name="T26" fmla="*/ 2147483647 w 34"/>
              <a:gd name="T27" fmla="*/ 2147483647 h 33"/>
              <a:gd name="T28" fmla="*/ 2147483647 w 34"/>
              <a:gd name="T29" fmla="*/ 2147483647 h 33"/>
              <a:gd name="T30" fmla="*/ 2147483647 w 34"/>
              <a:gd name="T31" fmla="*/ 2147483647 h 33"/>
              <a:gd name="T32" fmla="*/ 2147483647 w 34"/>
              <a:gd name="T33" fmla="*/ 2147483647 h 33"/>
              <a:gd name="T34" fmla="*/ 2147483647 w 34"/>
              <a:gd name="T35" fmla="*/ 2147483647 h 33"/>
              <a:gd name="T36" fmla="*/ 2147483647 w 34"/>
              <a:gd name="T37" fmla="*/ 2147483647 h 33"/>
              <a:gd name="T38" fmla="*/ 2147483647 w 34"/>
              <a:gd name="T39" fmla="*/ 2147483647 h 33"/>
              <a:gd name="T40" fmla="*/ 2147483647 w 34"/>
              <a:gd name="T41" fmla="*/ 2147483647 h 33"/>
              <a:gd name="T42" fmla="*/ 2147483647 w 34"/>
              <a:gd name="T43" fmla="*/ 2147483647 h 33"/>
              <a:gd name="T44" fmla="*/ 2147483647 w 34"/>
              <a:gd name="T45" fmla="*/ 2147483647 h 33"/>
              <a:gd name="T46" fmla="*/ 2147483647 w 34"/>
              <a:gd name="T47" fmla="*/ 2147483647 h 33"/>
              <a:gd name="T48" fmla="*/ 2147483647 w 34"/>
              <a:gd name="T49" fmla="*/ 2147483647 h 33"/>
              <a:gd name="T50" fmla="*/ 2147483647 w 34"/>
              <a:gd name="T51" fmla="*/ 2147483647 h 33"/>
              <a:gd name="T52" fmla="*/ 2147483647 w 34"/>
              <a:gd name="T53" fmla="*/ 2147483647 h 33"/>
              <a:gd name="T54" fmla="*/ 2147483647 w 34"/>
              <a:gd name="T55" fmla="*/ 2147483647 h 33"/>
              <a:gd name="T56" fmla="*/ 2147483647 w 34"/>
              <a:gd name="T57" fmla="*/ 0 h 33"/>
              <a:gd name="T58" fmla="*/ 2147483647 w 34"/>
              <a:gd name="T59" fmla="*/ 0 h 33"/>
              <a:gd name="T60" fmla="*/ 2147483647 w 34"/>
              <a:gd name="T61" fmla="*/ 0 h 33"/>
              <a:gd name="T62" fmla="*/ 2147483647 w 34"/>
              <a:gd name="T63" fmla="*/ 0 h 33"/>
              <a:gd name="T64" fmla="*/ 2147483647 w 34"/>
              <a:gd name="T65" fmla="*/ 0 h 33"/>
              <a:gd name="T66" fmla="*/ 2147483647 w 34"/>
              <a:gd name="T67" fmla="*/ 2147483647 h 33"/>
              <a:gd name="T68" fmla="*/ 2147483647 w 34"/>
              <a:gd name="T69" fmla="*/ 2147483647 h 33"/>
              <a:gd name="T70" fmla="*/ 2147483647 w 34"/>
              <a:gd name="T71" fmla="*/ 2147483647 h 33"/>
              <a:gd name="T72" fmla="*/ 2147483647 w 34"/>
              <a:gd name="T73" fmla="*/ 2147483647 h 33"/>
              <a:gd name="T74" fmla="*/ 2147483647 w 34"/>
              <a:gd name="T75" fmla="*/ 2147483647 h 33"/>
              <a:gd name="T76" fmla="*/ 2147483647 w 34"/>
              <a:gd name="T77" fmla="*/ 2147483647 h 33"/>
              <a:gd name="T78" fmla="*/ 2147483647 w 34"/>
              <a:gd name="T79" fmla="*/ 2147483647 h 33"/>
              <a:gd name="T80" fmla="*/ 2147483647 w 34"/>
              <a:gd name="T81" fmla="*/ 2147483647 h 33"/>
              <a:gd name="T82" fmla="*/ 2147483647 w 34"/>
              <a:gd name="T83" fmla="*/ 2147483647 h 33"/>
              <a:gd name="T84" fmla="*/ 2147483647 w 34"/>
              <a:gd name="T85" fmla="*/ 2147483647 h 33"/>
              <a:gd name="T86" fmla="*/ 2147483647 w 34"/>
              <a:gd name="T87" fmla="*/ 2147483647 h 33"/>
              <a:gd name="T88" fmla="*/ 0 w 34"/>
              <a:gd name="T89" fmla="*/ 2147483647 h 33"/>
              <a:gd name="T90" fmla="*/ 0 w 34"/>
              <a:gd name="T91" fmla="*/ 2147483647 h 33"/>
              <a:gd name="T92" fmla="*/ 0 w 34"/>
              <a:gd name="T93" fmla="*/ 2147483647 h 33"/>
              <a:gd name="T94" fmla="*/ 0 w 34"/>
              <a:gd name="T95" fmla="*/ 2147483647 h 33"/>
              <a:gd name="T96" fmla="*/ 2147483647 w 34"/>
              <a:gd name="T97" fmla="*/ 2147483647 h 33"/>
              <a:gd name="T98" fmla="*/ 2147483647 w 34"/>
              <a:gd name="T99" fmla="*/ 2147483647 h 33"/>
              <a:gd name="T100" fmla="*/ 2147483647 w 34"/>
              <a:gd name="T101" fmla="*/ 2147483647 h 33"/>
              <a:gd name="T102" fmla="*/ 2147483647 w 34"/>
              <a:gd name="T103" fmla="*/ 2147483647 h 33"/>
              <a:gd name="T104" fmla="*/ 2147483647 w 34"/>
              <a:gd name="T105" fmla="*/ 2147483647 h 33"/>
              <a:gd name="T106" fmla="*/ 2147483647 w 34"/>
              <a:gd name="T107" fmla="*/ 2147483647 h 33"/>
              <a:gd name="T108" fmla="*/ 2147483647 w 34"/>
              <a:gd name="T109" fmla="*/ 2147483647 h 33"/>
              <a:gd name="T110" fmla="*/ 2147483647 w 34"/>
              <a:gd name="T111" fmla="*/ 2147483647 h 33"/>
              <a:gd name="T112" fmla="*/ 2147483647 w 34"/>
              <a:gd name="T113" fmla="*/ 2147483647 h 33"/>
              <a:gd name="T114" fmla="*/ 2147483647 w 34"/>
              <a:gd name="T115" fmla="*/ 2147483647 h 33"/>
              <a:gd name="T116" fmla="*/ 2147483647 w 34"/>
              <a:gd name="T117" fmla="*/ 2147483647 h 33"/>
              <a:gd name="T118" fmla="*/ 2147483647 w 34"/>
              <a:gd name="T119" fmla="*/ 2147483647 h 3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4"/>
              <a:gd name="T181" fmla="*/ 0 h 33"/>
              <a:gd name="T182" fmla="*/ 34 w 34"/>
              <a:gd name="T183" fmla="*/ 33 h 3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4" h="33">
                <a:moveTo>
                  <a:pt x="17" y="33"/>
                </a:moveTo>
                <a:lnTo>
                  <a:pt x="19" y="33"/>
                </a:lnTo>
                <a:lnTo>
                  <a:pt x="21" y="33"/>
                </a:lnTo>
                <a:lnTo>
                  <a:pt x="23" y="33"/>
                </a:lnTo>
                <a:lnTo>
                  <a:pt x="25" y="31"/>
                </a:lnTo>
                <a:lnTo>
                  <a:pt x="26" y="31"/>
                </a:lnTo>
                <a:lnTo>
                  <a:pt x="26" y="29"/>
                </a:lnTo>
                <a:lnTo>
                  <a:pt x="28" y="29"/>
                </a:lnTo>
                <a:lnTo>
                  <a:pt x="30" y="27"/>
                </a:lnTo>
                <a:lnTo>
                  <a:pt x="30" y="25"/>
                </a:lnTo>
                <a:lnTo>
                  <a:pt x="32" y="23"/>
                </a:lnTo>
                <a:lnTo>
                  <a:pt x="32" y="21"/>
                </a:lnTo>
                <a:lnTo>
                  <a:pt x="32" y="19"/>
                </a:lnTo>
                <a:lnTo>
                  <a:pt x="34" y="17"/>
                </a:lnTo>
                <a:lnTo>
                  <a:pt x="34" y="16"/>
                </a:lnTo>
                <a:lnTo>
                  <a:pt x="32" y="16"/>
                </a:lnTo>
                <a:lnTo>
                  <a:pt x="32" y="14"/>
                </a:lnTo>
                <a:lnTo>
                  <a:pt x="32" y="12"/>
                </a:lnTo>
                <a:lnTo>
                  <a:pt x="32" y="10"/>
                </a:lnTo>
                <a:lnTo>
                  <a:pt x="30" y="10"/>
                </a:lnTo>
                <a:lnTo>
                  <a:pt x="30" y="8"/>
                </a:lnTo>
                <a:lnTo>
                  <a:pt x="30" y="6"/>
                </a:lnTo>
                <a:lnTo>
                  <a:pt x="28" y="6"/>
                </a:lnTo>
                <a:lnTo>
                  <a:pt x="28" y="4"/>
                </a:lnTo>
                <a:lnTo>
                  <a:pt x="26" y="4"/>
                </a:lnTo>
                <a:lnTo>
                  <a:pt x="25" y="2"/>
                </a:lnTo>
                <a:lnTo>
                  <a:pt x="23" y="2"/>
                </a:lnTo>
                <a:lnTo>
                  <a:pt x="21" y="2"/>
                </a:lnTo>
                <a:lnTo>
                  <a:pt x="21" y="0"/>
                </a:lnTo>
                <a:lnTo>
                  <a:pt x="19" y="0"/>
                </a:lnTo>
                <a:lnTo>
                  <a:pt x="17" y="0"/>
                </a:lnTo>
                <a:lnTo>
                  <a:pt x="15" y="0"/>
                </a:lnTo>
                <a:lnTo>
                  <a:pt x="13" y="0"/>
                </a:lnTo>
                <a:lnTo>
                  <a:pt x="13" y="2"/>
                </a:lnTo>
                <a:lnTo>
                  <a:pt x="11" y="2"/>
                </a:lnTo>
                <a:lnTo>
                  <a:pt x="9" y="2"/>
                </a:lnTo>
                <a:lnTo>
                  <a:pt x="7" y="4"/>
                </a:lnTo>
                <a:lnTo>
                  <a:pt x="5" y="4"/>
                </a:lnTo>
                <a:lnTo>
                  <a:pt x="5" y="6"/>
                </a:lnTo>
                <a:lnTo>
                  <a:pt x="3" y="6"/>
                </a:lnTo>
                <a:lnTo>
                  <a:pt x="3" y="8"/>
                </a:lnTo>
                <a:lnTo>
                  <a:pt x="1" y="10"/>
                </a:lnTo>
                <a:lnTo>
                  <a:pt x="1" y="12"/>
                </a:lnTo>
                <a:lnTo>
                  <a:pt x="1" y="14"/>
                </a:lnTo>
                <a:lnTo>
                  <a:pt x="0" y="14"/>
                </a:lnTo>
                <a:lnTo>
                  <a:pt x="0" y="16"/>
                </a:lnTo>
                <a:lnTo>
                  <a:pt x="0" y="17"/>
                </a:lnTo>
                <a:lnTo>
                  <a:pt x="0" y="19"/>
                </a:lnTo>
                <a:lnTo>
                  <a:pt x="1" y="21"/>
                </a:lnTo>
                <a:lnTo>
                  <a:pt x="1" y="23"/>
                </a:lnTo>
                <a:lnTo>
                  <a:pt x="1" y="25"/>
                </a:lnTo>
                <a:lnTo>
                  <a:pt x="3" y="25"/>
                </a:lnTo>
                <a:lnTo>
                  <a:pt x="3" y="27"/>
                </a:lnTo>
                <a:lnTo>
                  <a:pt x="5" y="29"/>
                </a:lnTo>
                <a:lnTo>
                  <a:pt x="7" y="31"/>
                </a:lnTo>
                <a:lnTo>
                  <a:pt x="9" y="31"/>
                </a:lnTo>
                <a:lnTo>
                  <a:pt x="11" y="33"/>
                </a:lnTo>
                <a:lnTo>
                  <a:pt x="13" y="33"/>
                </a:lnTo>
                <a:lnTo>
                  <a:pt x="15" y="33"/>
                </a:lnTo>
                <a:lnTo>
                  <a:pt x="17" y="33"/>
                </a:lnTo>
                <a:close/>
              </a:path>
            </a:pathLst>
          </a:custGeom>
          <a:solidFill>
            <a:srgbClr val="8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3505" name="Freeform 17"/>
          <p:cNvSpPr>
            <a:spLocks/>
          </p:cNvSpPr>
          <p:nvPr/>
        </p:nvSpPr>
        <p:spPr bwMode="auto">
          <a:xfrm>
            <a:off x="2705100" y="3543300"/>
            <a:ext cx="63500" cy="49213"/>
          </a:xfrm>
          <a:custGeom>
            <a:avLst/>
            <a:gdLst>
              <a:gd name="T0" fmla="*/ 2147483647 w 35"/>
              <a:gd name="T1" fmla="*/ 2147483647 h 33"/>
              <a:gd name="T2" fmla="*/ 2147483647 w 35"/>
              <a:gd name="T3" fmla="*/ 2147483647 h 33"/>
              <a:gd name="T4" fmla="*/ 2147483647 w 35"/>
              <a:gd name="T5" fmla="*/ 2147483647 h 33"/>
              <a:gd name="T6" fmla="*/ 2147483647 w 35"/>
              <a:gd name="T7" fmla="*/ 2147483647 h 33"/>
              <a:gd name="T8" fmla="*/ 2147483647 w 35"/>
              <a:gd name="T9" fmla="*/ 2147483647 h 33"/>
              <a:gd name="T10" fmla="*/ 2147483647 w 35"/>
              <a:gd name="T11" fmla="*/ 2147483647 h 33"/>
              <a:gd name="T12" fmla="*/ 2147483647 w 35"/>
              <a:gd name="T13" fmla="*/ 2147483647 h 33"/>
              <a:gd name="T14" fmla="*/ 2147483647 w 35"/>
              <a:gd name="T15" fmla="*/ 2147483647 h 33"/>
              <a:gd name="T16" fmla="*/ 2147483647 w 35"/>
              <a:gd name="T17" fmla="*/ 2147483647 h 33"/>
              <a:gd name="T18" fmla="*/ 2147483647 w 35"/>
              <a:gd name="T19" fmla="*/ 2147483647 h 33"/>
              <a:gd name="T20" fmla="*/ 2147483647 w 35"/>
              <a:gd name="T21" fmla="*/ 2147483647 h 33"/>
              <a:gd name="T22" fmla="*/ 2147483647 w 35"/>
              <a:gd name="T23" fmla="*/ 2147483647 h 33"/>
              <a:gd name="T24" fmla="*/ 2147483647 w 35"/>
              <a:gd name="T25" fmla="*/ 2147483647 h 33"/>
              <a:gd name="T26" fmla="*/ 2147483647 w 35"/>
              <a:gd name="T27" fmla="*/ 2147483647 h 33"/>
              <a:gd name="T28" fmla="*/ 2147483647 w 35"/>
              <a:gd name="T29" fmla="*/ 2147483647 h 33"/>
              <a:gd name="T30" fmla="*/ 2147483647 w 35"/>
              <a:gd name="T31" fmla="*/ 2147483647 h 33"/>
              <a:gd name="T32" fmla="*/ 2147483647 w 35"/>
              <a:gd name="T33" fmla="*/ 2147483647 h 33"/>
              <a:gd name="T34" fmla="*/ 2147483647 w 35"/>
              <a:gd name="T35" fmla="*/ 2147483647 h 33"/>
              <a:gd name="T36" fmla="*/ 2147483647 w 35"/>
              <a:gd name="T37" fmla="*/ 2147483647 h 33"/>
              <a:gd name="T38" fmla="*/ 2147483647 w 35"/>
              <a:gd name="T39" fmla="*/ 2147483647 h 33"/>
              <a:gd name="T40" fmla="*/ 2147483647 w 35"/>
              <a:gd name="T41" fmla="*/ 2147483647 h 33"/>
              <a:gd name="T42" fmla="*/ 2147483647 w 35"/>
              <a:gd name="T43" fmla="*/ 2147483647 h 33"/>
              <a:gd name="T44" fmla="*/ 2147483647 w 35"/>
              <a:gd name="T45" fmla="*/ 2147483647 h 33"/>
              <a:gd name="T46" fmla="*/ 2147483647 w 35"/>
              <a:gd name="T47" fmla="*/ 2147483647 h 33"/>
              <a:gd name="T48" fmla="*/ 2147483647 w 35"/>
              <a:gd name="T49" fmla="*/ 2147483647 h 33"/>
              <a:gd name="T50" fmla="*/ 2147483647 w 35"/>
              <a:gd name="T51" fmla="*/ 2147483647 h 33"/>
              <a:gd name="T52" fmla="*/ 2147483647 w 35"/>
              <a:gd name="T53" fmla="*/ 2147483647 h 33"/>
              <a:gd name="T54" fmla="*/ 2147483647 w 35"/>
              <a:gd name="T55" fmla="*/ 2147483647 h 33"/>
              <a:gd name="T56" fmla="*/ 2147483647 w 35"/>
              <a:gd name="T57" fmla="*/ 2147483647 h 33"/>
              <a:gd name="T58" fmla="*/ 2147483647 w 35"/>
              <a:gd name="T59" fmla="*/ 0 h 33"/>
              <a:gd name="T60" fmla="*/ 2147483647 w 35"/>
              <a:gd name="T61" fmla="*/ 0 h 33"/>
              <a:gd name="T62" fmla="*/ 2147483647 w 35"/>
              <a:gd name="T63" fmla="*/ 0 h 33"/>
              <a:gd name="T64" fmla="*/ 2147483647 w 35"/>
              <a:gd name="T65" fmla="*/ 0 h 33"/>
              <a:gd name="T66" fmla="*/ 2147483647 w 35"/>
              <a:gd name="T67" fmla="*/ 0 h 33"/>
              <a:gd name="T68" fmla="*/ 2147483647 w 35"/>
              <a:gd name="T69" fmla="*/ 2147483647 h 33"/>
              <a:gd name="T70" fmla="*/ 2147483647 w 35"/>
              <a:gd name="T71" fmla="*/ 2147483647 h 33"/>
              <a:gd name="T72" fmla="*/ 2147483647 w 35"/>
              <a:gd name="T73" fmla="*/ 2147483647 h 33"/>
              <a:gd name="T74" fmla="*/ 2147483647 w 35"/>
              <a:gd name="T75" fmla="*/ 2147483647 h 33"/>
              <a:gd name="T76" fmla="*/ 2147483647 w 35"/>
              <a:gd name="T77" fmla="*/ 2147483647 h 33"/>
              <a:gd name="T78" fmla="*/ 2147483647 w 35"/>
              <a:gd name="T79" fmla="*/ 2147483647 h 33"/>
              <a:gd name="T80" fmla="*/ 2147483647 w 35"/>
              <a:gd name="T81" fmla="*/ 2147483647 h 33"/>
              <a:gd name="T82" fmla="*/ 2147483647 w 35"/>
              <a:gd name="T83" fmla="*/ 2147483647 h 33"/>
              <a:gd name="T84" fmla="*/ 2147483647 w 35"/>
              <a:gd name="T85" fmla="*/ 2147483647 h 33"/>
              <a:gd name="T86" fmla="*/ 2147483647 w 35"/>
              <a:gd name="T87" fmla="*/ 2147483647 h 33"/>
              <a:gd name="T88" fmla="*/ 2147483647 w 35"/>
              <a:gd name="T89" fmla="*/ 2147483647 h 33"/>
              <a:gd name="T90" fmla="*/ 0 w 35"/>
              <a:gd name="T91" fmla="*/ 2147483647 h 33"/>
              <a:gd name="T92" fmla="*/ 0 w 35"/>
              <a:gd name="T93" fmla="*/ 2147483647 h 33"/>
              <a:gd name="T94" fmla="*/ 0 w 35"/>
              <a:gd name="T95" fmla="*/ 2147483647 h 33"/>
              <a:gd name="T96" fmla="*/ 0 w 35"/>
              <a:gd name="T97" fmla="*/ 2147483647 h 33"/>
              <a:gd name="T98" fmla="*/ 2147483647 w 35"/>
              <a:gd name="T99" fmla="*/ 2147483647 h 33"/>
              <a:gd name="T100" fmla="*/ 2147483647 w 35"/>
              <a:gd name="T101" fmla="*/ 2147483647 h 33"/>
              <a:gd name="T102" fmla="*/ 2147483647 w 35"/>
              <a:gd name="T103" fmla="*/ 2147483647 h 33"/>
              <a:gd name="T104" fmla="*/ 2147483647 w 35"/>
              <a:gd name="T105" fmla="*/ 2147483647 h 33"/>
              <a:gd name="T106" fmla="*/ 2147483647 w 35"/>
              <a:gd name="T107" fmla="*/ 2147483647 h 33"/>
              <a:gd name="T108" fmla="*/ 2147483647 w 35"/>
              <a:gd name="T109" fmla="*/ 2147483647 h 33"/>
              <a:gd name="T110" fmla="*/ 2147483647 w 35"/>
              <a:gd name="T111" fmla="*/ 2147483647 h 33"/>
              <a:gd name="T112" fmla="*/ 2147483647 w 35"/>
              <a:gd name="T113" fmla="*/ 2147483647 h 33"/>
              <a:gd name="T114" fmla="*/ 2147483647 w 35"/>
              <a:gd name="T115" fmla="*/ 2147483647 h 33"/>
              <a:gd name="T116" fmla="*/ 2147483647 w 35"/>
              <a:gd name="T117" fmla="*/ 2147483647 h 33"/>
              <a:gd name="T118" fmla="*/ 2147483647 w 35"/>
              <a:gd name="T119" fmla="*/ 2147483647 h 33"/>
              <a:gd name="T120" fmla="*/ 2147483647 w 35"/>
              <a:gd name="T121" fmla="*/ 2147483647 h 33"/>
              <a:gd name="T122" fmla="*/ 2147483647 w 35"/>
              <a:gd name="T123" fmla="*/ 2147483647 h 33"/>
              <a:gd name="T124" fmla="*/ 2147483647 w 35"/>
              <a:gd name="T125" fmla="*/ 2147483647 h 3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5"/>
              <a:gd name="T190" fmla="*/ 0 h 33"/>
              <a:gd name="T191" fmla="*/ 35 w 35"/>
              <a:gd name="T192" fmla="*/ 33 h 3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5" h="33">
                <a:moveTo>
                  <a:pt x="17" y="33"/>
                </a:moveTo>
                <a:lnTo>
                  <a:pt x="19" y="33"/>
                </a:lnTo>
                <a:lnTo>
                  <a:pt x="21" y="33"/>
                </a:lnTo>
                <a:lnTo>
                  <a:pt x="23" y="33"/>
                </a:lnTo>
                <a:lnTo>
                  <a:pt x="25" y="31"/>
                </a:lnTo>
                <a:lnTo>
                  <a:pt x="27" y="31"/>
                </a:lnTo>
                <a:lnTo>
                  <a:pt x="27" y="29"/>
                </a:lnTo>
                <a:lnTo>
                  <a:pt x="29" y="29"/>
                </a:lnTo>
                <a:lnTo>
                  <a:pt x="29" y="27"/>
                </a:lnTo>
                <a:lnTo>
                  <a:pt x="31" y="27"/>
                </a:lnTo>
                <a:lnTo>
                  <a:pt x="31" y="25"/>
                </a:lnTo>
                <a:lnTo>
                  <a:pt x="33" y="23"/>
                </a:lnTo>
                <a:lnTo>
                  <a:pt x="33" y="21"/>
                </a:lnTo>
                <a:lnTo>
                  <a:pt x="33" y="19"/>
                </a:lnTo>
                <a:lnTo>
                  <a:pt x="35" y="19"/>
                </a:lnTo>
                <a:lnTo>
                  <a:pt x="35" y="17"/>
                </a:lnTo>
                <a:lnTo>
                  <a:pt x="35" y="15"/>
                </a:lnTo>
                <a:lnTo>
                  <a:pt x="33" y="13"/>
                </a:lnTo>
                <a:lnTo>
                  <a:pt x="33" y="12"/>
                </a:lnTo>
                <a:lnTo>
                  <a:pt x="33" y="10"/>
                </a:lnTo>
                <a:lnTo>
                  <a:pt x="31" y="10"/>
                </a:lnTo>
                <a:lnTo>
                  <a:pt x="31" y="8"/>
                </a:lnTo>
                <a:lnTo>
                  <a:pt x="31" y="6"/>
                </a:lnTo>
                <a:lnTo>
                  <a:pt x="29" y="6"/>
                </a:lnTo>
                <a:lnTo>
                  <a:pt x="29" y="4"/>
                </a:lnTo>
                <a:lnTo>
                  <a:pt x="27" y="4"/>
                </a:lnTo>
                <a:lnTo>
                  <a:pt x="25" y="2"/>
                </a:lnTo>
                <a:lnTo>
                  <a:pt x="23" y="2"/>
                </a:lnTo>
                <a:lnTo>
                  <a:pt x="21" y="2"/>
                </a:lnTo>
                <a:lnTo>
                  <a:pt x="21" y="0"/>
                </a:lnTo>
                <a:lnTo>
                  <a:pt x="19" y="0"/>
                </a:lnTo>
                <a:lnTo>
                  <a:pt x="17" y="0"/>
                </a:lnTo>
                <a:lnTo>
                  <a:pt x="15" y="0"/>
                </a:lnTo>
                <a:lnTo>
                  <a:pt x="14" y="0"/>
                </a:lnTo>
                <a:lnTo>
                  <a:pt x="12" y="2"/>
                </a:lnTo>
                <a:lnTo>
                  <a:pt x="10" y="2"/>
                </a:lnTo>
                <a:lnTo>
                  <a:pt x="8" y="2"/>
                </a:lnTo>
                <a:lnTo>
                  <a:pt x="8" y="4"/>
                </a:lnTo>
                <a:lnTo>
                  <a:pt x="6" y="4"/>
                </a:lnTo>
                <a:lnTo>
                  <a:pt x="6" y="6"/>
                </a:lnTo>
                <a:lnTo>
                  <a:pt x="4" y="6"/>
                </a:lnTo>
                <a:lnTo>
                  <a:pt x="4" y="8"/>
                </a:lnTo>
                <a:lnTo>
                  <a:pt x="2" y="10"/>
                </a:lnTo>
                <a:lnTo>
                  <a:pt x="2" y="12"/>
                </a:lnTo>
                <a:lnTo>
                  <a:pt x="2" y="13"/>
                </a:lnTo>
                <a:lnTo>
                  <a:pt x="0" y="13"/>
                </a:lnTo>
                <a:lnTo>
                  <a:pt x="0" y="15"/>
                </a:lnTo>
                <a:lnTo>
                  <a:pt x="0" y="17"/>
                </a:lnTo>
                <a:lnTo>
                  <a:pt x="0" y="19"/>
                </a:lnTo>
                <a:lnTo>
                  <a:pt x="2" y="19"/>
                </a:lnTo>
                <a:lnTo>
                  <a:pt x="2" y="21"/>
                </a:lnTo>
                <a:lnTo>
                  <a:pt x="2" y="23"/>
                </a:lnTo>
                <a:lnTo>
                  <a:pt x="2" y="25"/>
                </a:lnTo>
                <a:lnTo>
                  <a:pt x="4" y="25"/>
                </a:lnTo>
                <a:lnTo>
                  <a:pt x="4" y="27"/>
                </a:lnTo>
                <a:lnTo>
                  <a:pt x="6" y="27"/>
                </a:lnTo>
                <a:lnTo>
                  <a:pt x="6" y="29"/>
                </a:lnTo>
                <a:lnTo>
                  <a:pt x="8" y="31"/>
                </a:lnTo>
                <a:lnTo>
                  <a:pt x="10" y="31"/>
                </a:lnTo>
                <a:lnTo>
                  <a:pt x="12" y="33"/>
                </a:lnTo>
                <a:lnTo>
                  <a:pt x="14" y="33"/>
                </a:lnTo>
                <a:lnTo>
                  <a:pt x="15" y="33"/>
                </a:lnTo>
                <a:lnTo>
                  <a:pt x="17" y="33"/>
                </a:lnTo>
                <a:close/>
              </a:path>
            </a:pathLst>
          </a:custGeom>
          <a:solidFill>
            <a:srgbClr val="8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3506" name="Freeform 18"/>
          <p:cNvSpPr>
            <a:spLocks/>
          </p:cNvSpPr>
          <p:nvPr/>
        </p:nvSpPr>
        <p:spPr bwMode="auto">
          <a:xfrm>
            <a:off x="2736850" y="3489325"/>
            <a:ext cx="58738" cy="46038"/>
          </a:xfrm>
          <a:custGeom>
            <a:avLst/>
            <a:gdLst>
              <a:gd name="T0" fmla="*/ 2147483647 w 33"/>
              <a:gd name="T1" fmla="*/ 2147483647 h 32"/>
              <a:gd name="T2" fmla="*/ 2147483647 w 33"/>
              <a:gd name="T3" fmla="*/ 2147483647 h 32"/>
              <a:gd name="T4" fmla="*/ 2147483647 w 33"/>
              <a:gd name="T5" fmla="*/ 2147483647 h 32"/>
              <a:gd name="T6" fmla="*/ 2147483647 w 33"/>
              <a:gd name="T7" fmla="*/ 2147483647 h 32"/>
              <a:gd name="T8" fmla="*/ 2147483647 w 33"/>
              <a:gd name="T9" fmla="*/ 2147483647 h 32"/>
              <a:gd name="T10" fmla="*/ 2147483647 w 33"/>
              <a:gd name="T11" fmla="*/ 2147483647 h 32"/>
              <a:gd name="T12" fmla="*/ 2147483647 w 33"/>
              <a:gd name="T13" fmla="*/ 2147483647 h 32"/>
              <a:gd name="T14" fmla="*/ 2147483647 w 33"/>
              <a:gd name="T15" fmla="*/ 2147483647 h 32"/>
              <a:gd name="T16" fmla="*/ 2147483647 w 33"/>
              <a:gd name="T17" fmla="*/ 2147483647 h 32"/>
              <a:gd name="T18" fmla="*/ 2147483647 w 33"/>
              <a:gd name="T19" fmla="*/ 2147483647 h 32"/>
              <a:gd name="T20" fmla="*/ 2147483647 w 33"/>
              <a:gd name="T21" fmla="*/ 2147483647 h 32"/>
              <a:gd name="T22" fmla="*/ 2147483647 w 33"/>
              <a:gd name="T23" fmla="*/ 2147483647 h 32"/>
              <a:gd name="T24" fmla="*/ 2147483647 w 33"/>
              <a:gd name="T25" fmla="*/ 2147483647 h 32"/>
              <a:gd name="T26" fmla="*/ 2147483647 w 33"/>
              <a:gd name="T27" fmla="*/ 2147483647 h 32"/>
              <a:gd name="T28" fmla="*/ 2147483647 w 33"/>
              <a:gd name="T29" fmla="*/ 2147483647 h 32"/>
              <a:gd name="T30" fmla="*/ 2147483647 w 33"/>
              <a:gd name="T31" fmla="*/ 2147483647 h 32"/>
              <a:gd name="T32" fmla="*/ 2147483647 w 33"/>
              <a:gd name="T33" fmla="*/ 2147483647 h 32"/>
              <a:gd name="T34" fmla="*/ 2147483647 w 33"/>
              <a:gd name="T35" fmla="*/ 2147483647 h 32"/>
              <a:gd name="T36" fmla="*/ 2147483647 w 33"/>
              <a:gd name="T37" fmla="*/ 2147483647 h 32"/>
              <a:gd name="T38" fmla="*/ 2147483647 w 33"/>
              <a:gd name="T39" fmla="*/ 2147483647 h 32"/>
              <a:gd name="T40" fmla="*/ 2147483647 w 33"/>
              <a:gd name="T41" fmla="*/ 2147483647 h 32"/>
              <a:gd name="T42" fmla="*/ 2147483647 w 33"/>
              <a:gd name="T43" fmla="*/ 2147483647 h 32"/>
              <a:gd name="T44" fmla="*/ 2147483647 w 33"/>
              <a:gd name="T45" fmla="*/ 2147483647 h 32"/>
              <a:gd name="T46" fmla="*/ 2147483647 w 33"/>
              <a:gd name="T47" fmla="*/ 2147483647 h 32"/>
              <a:gd name="T48" fmla="*/ 2147483647 w 33"/>
              <a:gd name="T49" fmla="*/ 0 h 32"/>
              <a:gd name="T50" fmla="*/ 2147483647 w 33"/>
              <a:gd name="T51" fmla="*/ 0 h 32"/>
              <a:gd name="T52" fmla="*/ 2147483647 w 33"/>
              <a:gd name="T53" fmla="*/ 0 h 32"/>
              <a:gd name="T54" fmla="*/ 2147483647 w 33"/>
              <a:gd name="T55" fmla="*/ 0 h 32"/>
              <a:gd name="T56" fmla="*/ 2147483647 w 33"/>
              <a:gd name="T57" fmla="*/ 0 h 32"/>
              <a:gd name="T58" fmla="*/ 2147483647 w 33"/>
              <a:gd name="T59" fmla="*/ 0 h 32"/>
              <a:gd name="T60" fmla="*/ 2147483647 w 33"/>
              <a:gd name="T61" fmla="*/ 0 h 32"/>
              <a:gd name="T62" fmla="*/ 2147483647 w 33"/>
              <a:gd name="T63" fmla="*/ 0 h 32"/>
              <a:gd name="T64" fmla="*/ 2147483647 w 33"/>
              <a:gd name="T65" fmla="*/ 0 h 32"/>
              <a:gd name="T66" fmla="*/ 2147483647 w 33"/>
              <a:gd name="T67" fmla="*/ 2147483647 h 32"/>
              <a:gd name="T68" fmla="*/ 2147483647 w 33"/>
              <a:gd name="T69" fmla="*/ 2147483647 h 32"/>
              <a:gd name="T70" fmla="*/ 2147483647 w 33"/>
              <a:gd name="T71" fmla="*/ 2147483647 h 32"/>
              <a:gd name="T72" fmla="*/ 2147483647 w 33"/>
              <a:gd name="T73" fmla="*/ 2147483647 h 32"/>
              <a:gd name="T74" fmla="*/ 2147483647 w 33"/>
              <a:gd name="T75" fmla="*/ 2147483647 h 32"/>
              <a:gd name="T76" fmla="*/ 2147483647 w 33"/>
              <a:gd name="T77" fmla="*/ 2147483647 h 32"/>
              <a:gd name="T78" fmla="*/ 2147483647 w 33"/>
              <a:gd name="T79" fmla="*/ 2147483647 h 32"/>
              <a:gd name="T80" fmla="*/ 0 w 33"/>
              <a:gd name="T81" fmla="*/ 2147483647 h 32"/>
              <a:gd name="T82" fmla="*/ 0 w 33"/>
              <a:gd name="T83" fmla="*/ 2147483647 h 32"/>
              <a:gd name="T84" fmla="*/ 0 w 33"/>
              <a:gd name="T85" fmla="*/ 2147483647 h 32"/>
              <a:gd name="T86" fmla="*/ 0 w 33"/>
              <a:gd name="T87" fmla="*/ 2147483647 h 32"/>
              <a:gd name="T88" fmla="*/ 0 w 33"/>
              <a:gd name="T89" fmla="*/ 2147483647 h 32"/>
              <a:gd name="T90" fmla="*/ 0 w 33"/>
              <a:gd name="T91" fmla="*/ 2147483647 h 32"/>
              <a:gd name="T92" fmla="*/ 0 w 33"/>
              <a:gd name="T93" fmla="*/ 2147483647 h 32"/>
              <a:gd name="T94" fmla="*/ 0 w 33"/>
              <a:gd name="T95" fmla="*/ 2147483647 h 32"/>
              <a:gd name="T96" fmla="*/ 0 w 33"/>
              <a:gd name="T97" fmla="*/ 2147483647 h 32"/>
              <a:gd name="T98" fmla="*/ 2147483647 w 33"/>
              <a:gd name="T99" fmla="*/ 2147483647 h 32"/>
              <a:gd name="T100" fmla="*/ 2147483647 w 33"/>
              <a:gd name="T101" fmla="*/ 2147483647 h 32"/>
              <a:gd name="T102" fmla="*/ 2147483647 w 33"/>
              <a:gd name="T103" fmla="*/ 2147483647 h 32"/>
              <a:gd name="T104" fmla="*/ 2147483647 w 33"/>
              <a:gd name="T105" fmla="*/ 2147483647 h 32"/>
              <a:gd name="T106" fmla="*/ 2147483647 w 33"/>
              <a:gd name="T107" fmla="*/ 2147483647 h 32"/>
              <a:gd name="T108" fmla="*/ 2147483647 w 33"/>
              <a:gd name="T109" fmla="*/ 2147483647 h 32"/>
              <a:gd name="T110" fmla="*/ 2147483647 w 33"/>
              <a:gd name="T111" fmla="*/ 2147483647 h 32"/>
              <a:gd name="T112" fmla="*/ 2147483647 w 33"/>
              <a:gd name="T113" fmla="*/ 2147483647 h 32"/>
              <a:gd name="T114" fmla="*/ 2147483647 w 33"/>
              <a:gd name="T115" fmla="*/ 2147483647 h 32"/>
              <a:gd name="T116" fmla="*/ 2147483647 w 33"/>
              <a:gd name="T117" fmla="*/ 2147483647 h 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3"/>
              <a:gd name="T178" fmla="*/ 0 h 32"/>
              <a:gd name="T179" fmla="*/ 33 w 33"/>
              <a:gd name="T180" fmla="*/ 32 h 3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3" h="32">
                <a:moveTo>
                  <a:pt x="16" y="32"/>
                </a:moveTo>
                <a:lnTo>
                  <a:pt x="18" y="32"/>
                </a:lnTo>
                <a:lnTo>
                  <a:pt x="20" y="30"/>
                </a:lnTo>
                <a:lnTo>
                  <a:pt x="21" y="30"/>
                </a:lnTo>
                <a:lnTo>
                  <a:pt x="23" y="30"/>
                </a:lnTo>
                <a:lnTo>
                  <a:pt x="25" y="28"/>
                </a:lnTo>
                <a:lnTo>
                  <a:pt x="27" y="28"/>
                </a:lnTo>
                <a:lnTo>
                  <a:pt x="27" y="26"/>
                </a:lnTo>
                <a:lnTo>
                  <a:pt x="29" y="26"/>
                </a:lnTo>
                <a:lnTo>
                  <a:pt x="29" y="25"/>
                </a:lnTo>
                <a:lnTo>
                  <a:pt x="31" y="23"/>
                </a:lnTo>
                <a:lnTo>
                  <a:pt x="31" y="21"/>
                </a:lnTo>
                <a:lnTo>
                  <a:pt x="31" y="19"/>
                </a:lnTo>
                <a:lnTo>
                  <a:pt x="33" y="17"/>
                </a:lnTo>
                <a:lnTo>
                  <a:pt x="33" y="15"/>
                </a:lnTo>
                <a:lnTo>
                  <a:pt x="33" y="13"/>
                </a:lnTo>
                <a:lnTo>
                  <a:pt x="31" y="11"/>
                </a:lnTo>
                <a:lnTo>
                  <a:pt x="31" y="9"/>
                </a:lnTo>
                <a:lnTo>
                  <a:pt x="31" y="7"/>
                </a:lnTo>
                <a:lnTo>
                  <a:pt x="29" y="7"/>
                </a:lnTo>
                <a:lnTo>
                  <a:pt x="29" y="5"/>
                </a:lnTo>
                <a:lnTo>
                  <a:pt x="27" y="3"/>
                </a:lnTo>
                <a:lnTo>
                  <a:pt x="25" y="2"/>
                </a:lnTo>
                <a:lnTo>
                  <a:pt x="23" y="2"/>
                </a:lnTo>
                <a:lnTo>
                  <a:pt x="23" y="0"/>
                </a:lnTo>
                <a:lnTo>
                  <a:pt x="21" y="0"/>
                </a:lnTo>
                <a:lnTo>
                  <a:pt x="20" y="0"/>
                </a:lnTo>
                <a:lnTo>
                  <a:pt x="18" y="0"/>
                </a:lnTo>
                <a:lnTo>
                  <a:pt x="16" y="0"/>
                </a:lnTo>
                <a:lnTo>
                  <a:pt x="14" y="0"/>
                </a:lnTo>
                <a:lnTo>
                  <a:pt x="12" y="0"/>
                </a:lnTo>
                <a:lnTo>
                  <a:pt x="10" y="0"/>
                </a:lnTo>
                <a:lnTo>
                  <a:pt x="8" y="0"/>
                </a:lnTo>
                <a:lnTo>
                  <a:pt x="8" y="2"/>
                </a:lnTo>
                <a:lnTo>
                  <a:pt x="6" y="2"/>
                </a:lnTo>
                <a:lnTo>
                  <a:pt x="6" y="3"/>
                </a:lnTo>
                <a:lnTo>
                  <a:pt x="4" y="3"/>
                </a:lnTo>
                <a:lnTo>
                  <a:pt x="4" y="5"/>
                </a:lnTo>
                <a:lnTo>
                  <a:pt x="2" y="5"/>
                </a:lnTo>
                <a:lnTo>
                  <a:pt x="2" y="7"/>
                </a:lnTo>
                <a:lnTo>
                  <a:pt x="0" y="7"/>
                </a:lnTo>
                <a:lnTo>
                  <a:pt x="0" y="9"/>
                </a:lnTo>
                <a:lnTo>
                  <a:pt x="0" y="11"/>
                </a:lnTo>
                <a:lnTo>
                  <a:pt x="0" y="13"/>
                </a:lnTo>
                <a:lnTo>
                  <a:pt x="0" y="15"/>
                </a:lnTo>
                <a:lnTo>
                  <a:pt x="0" y="17"/>
                </a:lnTo>
                <a:lnTo>
                  <a:pt x="0" y="19"/>
                </a:lnTo>
                <a:lnTo>
                  <a:pt x="0" y="21"/>
                </a:lnTo>
                <a:lnTo>
                  <a:pt x="0" y="23"/>
                </a:lnTo>
                <a:lnTo>
                  <a:pt x="2" y="23"/>
                </a:lnTo>
                <a:lnTo>
                  <a:pt x="2" y="25"/>
                </a:lnTo>
                <a:lnTo>
                  <a:pt x="4" y="26"/>
                </a:lnTo>
                <a:lnTo>
                  <a:pt x="6" y="28"/>
                </a:lnTo>
                <a:lnTo>
                  <a:pt x="8" y="28"/>
                </a:lnTo>
                <a:lnTo>
                  <a:pt x="8" y="30"/>
                </a:lnTo>
                <a:lnTo>
                  <a:pt x="10" y="30"/>
                </a:lnTo>
                <a:lnTo>
                  <a:pt x="12" y="30"/>
                </a:lnTo>
                <a:lnTo>
                  <a:pt x="14" y="32"/>
                </a:lnTo>
                <a:lnTo>
                  <a:pt x="16" y="32"/>
                </a:lnTo>
                <a:close/>
              </a:path>
            </a:pathLst>
          </a:custGeom>
          <a:solidFill>
            <a:srgbClr val="8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3507" name="Freeform 19"/>
          <p:cNvSpPr>
            <a:spLocks/>
          </p:cNvSpPr>
          <p:nvPr/>
        </p:nvSpPr>
        <p:spPr bwMode="auto">
          <a:xfrm>
            <a:off x="2773363" y="3425825"/>
            <a:ext cx="57150" cy="49213"/>
          </a:xfrm>
          <a:custGeom>
            <a:avLst/>
            <a:gdLst>
              <a:gd name="T0" fmla="*/ 2147483647 w 32"/>
              <a:gd name="T1" fmla="*/ 2147483647 h 33"/>
              <a:gd name="T2" fmla="*/ 2147483647 w 32"/>
              <a:gd name="T3" fmla="*/ 2147483647 h 33"/>
              <a:gd name="T4" fmla="*/ 2147483647 w 32"/>
              <a:gd name="T5" fmla="*/ 2147483647 h 33"/>
              <a:gd name="T6" fmla="*/ 2147483647 w 32"/>
              <a:gd name="T7" fmla="*/ 2147483647 h 33"/>
              <a:gd name="T8" fmla="*/ 2147483647 w 32"/>
              <a:gd name="T9" fmla="*/ 2147483647 h 33"/>
              <a:gd name="T10" fmla="*/ 2147483647 w 32"/>
              <a:gd name="T11" fmla="*/ 2147483647 h 33"/>
              <a:gd name="T12" fmla="*/ 2147483647 w 32"/>
              <a:gd name="T13" fmla="*/ 2147483647 h 33"/>
              <a:gd name="T14" fmla="*/ 2147483647 w 32"/>
              <a:gd name="T15" fmla="*/ 2147483647 h 33"/>
              <a:gd name="T16" fmla="*/ 2147483647 w 32"/>
              <a:gd name="T17" fmla="*/ 2147483647 h 33"/>
              <a:gd name="T18" fmla="*/ 2147483647 w 32"/>
              <a:gd name="T19" fmla="*/ 2147483647 h 33"/>
              <a:gd name="T20" fmla="*/ 2147483647 w 32"/>
              <a:gd name="T21" fmla="*/ 2147483647 h 33"/>
              <a:gd name="T22" fmla="*/ 2147483647 w 32"/>
              <a:gd name="T23" fmla="*/ 2147483647 h 33"/>
              <a:gd name="T24" fmla="*/ 2147483647 w 32"/>
              <a:gd name="T25" fmla="*/ 2147483647 h 33"/>
              <a:gd name="T26" fmla="*/ 2147483647 w 32"/>
              <a:gd name="T27" fmla="*/ 2147483647 h 33"/>
              <a:gd name="T28" fmla="*/ 2147483647 w 32"/>
              <a:gd name="T29" fmla="*/ 2147483647 h 33"/>
              <a:gd name="T30" fmla="*/ 2147483647 w 32"/>
              <a:gd name="T31" fmla="*/ 2147483647 h 33"/>
              <a:gd name="T32" fmla="*/ 2147483647 w 32"/>
              <a:gd name="T33" fmla="*/ 2147483647 h 33"/>
              <a:gd name="T34" fmla="*/ 2147483647 w 32"/>
              <a:gd name="T35" fmla="*/ 2147483647 h 33"/>
              <a:gd name="T36" fmla="*/ 2147483647 w 32"/>
              <a:gd name="T37" fmla="*/ 2147483647 h 33"/>
              <a:gd name="T38" fmla="*/ 2147483647 w 32"/>
              <a:gd name="T39" fmla="*/ 2147483647 h 33"/>
              <a:gd name="T40" fmla="*/ 2147483647 w 32"/>
              <a:gd name="T41" fmla="*/ 2147483647 h 33"/>
              <a:gd name="T42" fmla="*/ 2147483647 w 32"/>
              <a:gd name="T43" fmla="*/ 2147483647 h 33"/>
              <a:gd name="T44" fmla="*/ 2147483647 w 32"/>
              <a:gd name="T45" fmla="*/ 2147483647 h 33"/>
              <a:gd name="T46" fmla="*/ 2147483647 w 32"/>
              <a:gd name="T47" fmla="*/ 2147483647 h 33"/>
              <a:gd name="T48" fmla="*/ 2147483647 w 32"/>
              <a:gd name="T49" fmla="*/ 2147483647 h 33"/>
              <a:gd name="T50" fmla="*/ 2147483647 w 32"/>
              <a:gd name="T51" fmla="*/ 2147483647 h 33"/>
              <a:gd name="T52" fmla="*/ 2147483647 w 32"/>
              <a:gd name="T53" fmla="*/ 0 h 33"/>
              <a:gd name="T54" fmla="*/ 2147483647 w 32"/>
              <a:gd name="T55" fmla="*/ 0 h 33"/>
              <a:gd name="T56" fmla="*/ 2147483647 w 32"/>
              <a:gd name="T57" fmla="*/ 0 h 33"/>
              <a:gd name="T58" fmla="*/ 2147483647 w 32"/>
              <a:gd name="T59" fmla="*/ 0 h 33"/>
              <a:gd name="T60" fmla="*/ 2147483647 w 32"/>
              <a:gd name="T61" fmla="*/ 0 h 33"/>
              <a:gd name="T62" fmla="*/ 2147483647 w 32"/>
              <a:gd name="T63" fmla="*/ 0 h 33"/>
              <a:gd name="T64" fmla="*/ 2147483647 w 32"/>
              <a:gd name="T65" fmla="*/ 0 h 33"/>
              <a:gd name="T66" fmla="*/ 2147483647 w 32"/>
              <a:gd name="T67" fmla="*/ 0 h 33"/>
              <a:gd name="T68" fmla="*/ 2147483647 w 32"/>
              <a:gd name="T69" fmla="*/ 0 h 33"/>
              <a:gd name="T70" fmla="*/ 2147483647 w 32"/>
              <a:gd name="T71" fmla="*/ 2147483647 h 33"/>
              <a:gd name="T72" fmla="*/ 2147483647 w 32"/>
              <a:gd name="T73" fmla="*/ 2147483647 h 33"/>
              <a:gd name="T74" fmla="*/ 2147483647 w 32"/>
              <a:gd name="T75" fmla="*/ 2147483647 h 33"/>
              <a:gd name="T76" fmla="*/ 2147483647 w 32"/>
              <a:gd name="T77" fmla="*/ 2147483647 h 33"/>
              <a:gd name="T78" fmla="*/ 2147483647 w 32"/>
              <a:gd name="T79" fmla="*/ 2147483647 h 33"/>
              <a:gd name="T80" fmla="*/ 2147483647 w 32"/>
              <a:gd name="T81" fmla="*/ 2147483647 h 33"/>
              <a:gd name="T82" fmla="*/ 2147483647 w 32"/>
              <a:gd name="T83" fmla="*/ 2147483647 h 33"/>
              <a:gd name="T84" fmla="*/ 2147483647 w 32"/>
              <a:gd name="T85" fmla="*/ 2147483647 h 33"/>
              <a:gd name="T86" fmla="*/ 0 w 32"/>
              <a:gd name="T87" fmla="*/ 2147483647 h 33"/>
              <a:gd name="T88" fmla="*/ 0 w 32"/>
              <a:gd name="T89" fmla="*/ 2147483647 h 33"/>
              <a:gd name="T90" fmla="*/ 0 w 32"/>
              <a:gd name="T91" fmla="*/ 2147483647 h 33"/>
              <a:gd name="T92" fmla="*/ 2147483647 w 32"/>
              <a:gd name="T93" fmla="*/ 2147483647 h 33"/>
              <a:gd name="T94" fmla="*/ 2147483647 w 32"/>
              <a:gd name="T95" fmla="*/ 2147483647 h 33"/>
              <a:gd name="T96" fmla="*/ 2147483647 w 32"/>
              <a:gd name="T97" fmla="*/ 2147483647 h 33"/>
              <a:gd name="T98" fmla="*/ 2147483647 w 32"/>
              <a:gd name="T99" fmla="*/ 2147483647 h 33"/>
              <a:gd name="T100" fmla="*/ 2147483647 w 32"/>
              <a:gd name="T101" fmla="*/ 2147483647 h 33"/>
              <a:gd name="T102" fmla="*/ 2147483647 w 32"/>
              <a:gd name="T103" fmla="*/ 2147483647 h 33"/>
              <a:gd name="T104" fmla="*/ 2147483647 w 32"/>
              <a:gd name="T105" fmla="*/ 2147483647 h 33"/>
              <a:gd name="T106" fmla="*/ 2147483647 w 32"/>
              <a:gd name="T107" fmla="*/ 2147483647 h 33"/>
              <a:gd name="T108" fmla="*/ 2147483647 w 32"/>
              <a:gd name="T109" fmla="*/ 2147483647 h 33"/>
              <a:gd name="T110" fmla="*/ 2147483647 w 32"/>
              <a:gd name="T111" fmla="*/ 2147483647 h 33"/>
              <a:gd name="T112" fmla="*/ 2147483647 w 32"/>
              <a:gd name="T113" fmla="*/ 2147483647 h 33"/>
              <a:gd name="T114" fmla="*/ 2147483647 w 32"/>
              <a:gd name="T115" fmla="*/ 2147483647 h 33"/>
              <a:gd name="T116" fmla="*/ 2147483647 w 32"/>
              <a:gd name="T117" fmla="*/ 2147483647 h 3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2"/>
              <a:gd name="T178" fmla="*/ 0 h 33"/>
              <a:gd name="T179" fmla="*/ 32 w 32"/>
              <a:gd name="T180" fmla="*/ 33 h 3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2" h="33">
                <a:moveTo>
                  <a:pt x="17" y="33"/>
                </a:moveTo>
                <a:lnTo>
                  <a:pt x="19" y="33"/>
                </a:lnTo>
                <a:lnTo>
                  <a:pt x="21" y="31"/>
                </a:lnTo>
                <a:lnTo>
                  <a:pt x="23" y="31"/>
                </a:lnTo>
                <a:lnTo>
                  <a:pt x="25" y="31"/>
                </a:lnTo>
                <a:lnTo>
                  <a:pt x="25" y="29"/>
                </a:lnTo>
                <a:lnTo>
                  <a:pt x="26" y="29"/>
                </a:lnTo>
                <a:lnTo>
                  <a:pt x="28" y="27"/>
                </a:lnTo>
                <a:lnTo>
                  <a:pt x="30" y="25"/>
                </a:lnTo>
                <a:lnTo>
                  <a:pt x="30" y="23"/>
                </a:lnTo>
                <a:lnTo>
                  <a:pt x="32" y="23"/>
                </a:lnTo>
                <a:lnTo>
                  <a:pt x="32" y="22"/>
                </a:lnTo>
                <a:lnTo>
                  <a:pt x="32" y="20"/>
                </a:lnTo>
                <a:lnTo>
                  <a:pt x="32" y="18"/>
                </a:lnTo>
                <a:lnTo>
                  <a:pt x="32" y="16"/>
                </a:lnTo>
                <a:lnTo>
                  <a:pt x="32" y="14"/>
                </a:lnTo>
                <a:lnTo>
                  <a:pt x="32" y="12"/>
                </a:lnTo>
                <a:lnTo>
                  <a:pt x="32" y="10"/>
                </a:lnTo>
                <a:lnTo>
                  <a:pt x="32" y="8"/>
                </a:lnTo>
                <a:lnTo>
                  <a:pt x="30" y="8"/>
                </a:lnTo>
                <a:lnTo>
                  <a:pt x="30" y="6"/>
                </a:lnTo>
                <a:lnTo>
                  <a:pt x="28" y="6"/>
                </a:lnTo>
                <a:lnTo>
                  <a:pt x="28" y="4"/>
                </a:lnTo>
                <a:lnTo>
                  <a:pt x="26" y="4"/>
                </a:lnTo>
                <a:lnTo>
                  <a:pt x="26" y="2"/>
                </a:lnTo>
                <a:lnTo>
                  <a:pt x="25" y="2"/>
                </a:lnTo>
                <a:lnTo>
                  <a:pt x="25" y="0"/>
                </a:lnTo>
                <a:lnTo>
                  <a:pt x="23" y="0"/>
                </a:lnTo>
                <a:lnTo>
                  <a:pt x="21" y="0"/>
                </a:lnTo>
                <a:lnTo>
                  <a:pt x="19" y="0"/>
                </a:lnTo>
                <a:lnTo>
                  <a:pt x="17" y="0"/>
                </a:lnTo>
                <a:lnTo>
                  <a:pt x="15" y="0"/>
                </a:lnTo>
                <a:lnTo>
                  <a:pt x="13" y="0"/>
                </a:lnTo>
                <a:lnTo>
                  <a:pt x="11" y="0"/>
                </a:lnTo>
                <a:lnTo>
                  <a:pt x="9" y="0"/>
                </a:lnTo>
                <a:lnTo>
                  <a:pt x="9" y="2"/>
                </a:lnTo>
                <a:lnTo>
                  <a:pt x="7" y="2"/>
                </a:lnTo>
                <a:lnTo>
                  <a:pt x="5" y="4"/>
                </a:lnTo>
                <a:lnTo>
                  <a:pt x="3" y="6"/>
                </a:lnTo>
                <a:lnTo>
                  <a:pt x="3" y="8"/>
                </a:lnTo>
                <a:lnTo>
                  <a:pt x="1" y="8"/>
                </a:lnTo>
                <a:lnTo>
                  <a:pt x="1" y="10"/>
                </a:lnTo>
                <a:lnTo>
                  <a:pt x="1" y="12"/>
                </a:lnTo>
                <a:lnTo>
                  <a:pt x="0" y="14"/>
                </a:lnTo>
                <a:lnTo>
                  <a:pt x="0" y="16"/>
                </a:lnTo>
                <a:lnTo>
                  <a:pt x="0" y="18"/>
                </a:lnTo>
                <a:lnTo>
                  <a:pt x="1" y="20"/>
                </a:lnTo>
                <a:lnTo>
                  <a:pt x="1" y="22"/>
                </a:lnTo>
                <a:lnTo>
                  <a:pt x="1" y="23"/>
                </a:lnTo>
                <a:lnTo>
                  <a:pt x="3" y="25"/>
                </a:lnTo>
                <a:lnTo>
                  <a:pt x="3" y="27"/>
                </a:lnTo>
                <a:lnTo>
                  <a:pt x="5" y="27"/>
                </a:lnTo>
                <a:lnTo>
                  <a:pt x="5" y="29"/>
                </a:lnTo>
                <a:lnTo>
                  <a:pt x="7" y="29"/>
                </a:lnTo>
                <a:lnTo>
                  <a:pt x="9" y="31"/>
                </a:lnTo>
                <a:lnTo>
                  <a:pt x="11" y="31"/>
                </a:lnTo>
                <a:lnTo>
                  <a:pt x="13" y="31"/>
                </a:lnTo>
                <a:lnTo>
                  <a:pt x="15" y="33"/>
                </a:lnTo>
                <a:lnTo>
                  <a:pt x="17" y="33"/>
                </a:lnTo>
                <a:close/>
              </a:path>
            </a:pathLst>
          </a:custGeom>
          <a:solidFill>
            <a:srgbClr val="8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3508" name="Freeform 20"/>
          <p:cNvSpPr>
            <a:spLocks/>
          </p:cNvSpPr>
          <p:nvPr/>
        </p:nvSpPr>
        <p:spPr bwMode="auto">
          <a:xfrm>
            <a:off x="2773363" y="3221038"/>
            <a:ext cx="58737" cy="46037"/>
          </a:xfrm>
          <a:custGeom>
            <a:avLst/>
            <a:gdLst>
              <a:gd name="T0" fmla="*/ 2147483647 w 33"/>
              <a:gd name="T1" fmla="*/ 2147483647 h 32"/>
              <a:gd name="T2" fmla="*/ 2147483647 w 33"/>
              <a:gd name="T3" fmla="*/ 2147483647 h 32"/>
              <a:gd name="T4" fmla="*/ 2147483647 w 33"/>
              <a:gd name="T5" fmla="*/ 2147483647 h 32"/>
              <a:gd name="T6" fmla="*/ 2147483647 w 33"/>
              <a:gd name="T7" fmla="*/ 2147483647 h 32"/>
              <a:gd name="T8" fmla="*/ 2147483647 w 33"/>
              <a:gd name="T9" fmla="*/ 2147483647 h 32"/>
              <a:gd name="T10" fmla="*/ 2147483647 w 33"/>
              <a:gd name="T11" fmla="*/ 2147483647 h 32"/>
              <a:gd name="T12" fmla="*/ 2147483647 w 33"/>
              <a:gd name="T13" fmla="*/ 2147483647 h 32"/>
              <a:gd name="T14" fmla="*/ 2147483647 w 33"/>
              <a:gd name="T15" fmla="*/ 2147483647 h 32"/>
              <a:gd name="T16" fmla="*/ 2147483647 w 33"/>
              <a:gd name="T17" fmla="*/ 2147483647 h 32"/>
              <a:gd name="T18" fmla="*/ 2147483647 w 33"/>
              <a:gd name="T19" fmla="*/ 2147483647 h 32"/>
              <a:gd name="T20" fmla="*/ 2147483647 w 33"/>
              <a:gd name="T21" fmla="*/ 2147483647 h 32"/>
              <a:gd name="T22" fmla="*/ 2147483647 w 33"/>
              <a:gd name="T23" fmla="*/ 2147483647 h 32"/>
              <a:gd name="T24" fmla="*/ 2147483647 w 33"/>
              <a:gd name="T25" fmla="*/ 2147483647 h 32"/>
              <a:gd name="T26" fmla="*/ 2147483647 w 33"/>
              <a:gd name="T27" fmla="*/ 2147483647 h 32"/>
              <a:gd name="T28" fmla="*/ 2147483647 w 33"/>
              <a:gd name="T29" fmla="*/ 0 h 32"/>
              <a:gd name="T30" fmla="*/ 2147483647 w 33"/>
              <a:gd name="T31" fmla="*/ 0 h 32"/>
              <a:gd name="T32" fmla="*/ 2147483647 w 33"/>
              <a:gd name="T33" fmla="*/ 0 h 32"/>
              <a:gd name="T34" fmla="*/ 2147483647 w 33"/>
              <a:gd name="T35" fmla="*/ 0 h 32"/>
              <a:gd name="T36" fmla="*/ 2147483647 w 33"/>
              <a:gd name="T37" fmla="*/ 2147483647 h 32"/>
              <a:gd name="T38" fmla="*/ 2147483647 w 33"/>
              <a:gd name="T39" fmla="*/ 2147483647 h 32"/>
              <a:gd name="T40" fmla="*/ 2147483647 w 33"/>
              <a:gd name="T41" fmla="*/ 2147483647 h 32"/>
              <a:gd name="T42" fmla="*/ 2147483647 w 33"/>
              <a:gd name="T43" fmla="*/ 2147483647 h 32"/>
              <a:gd name="T44" fmla="*/ 0 w 33"/>
              <a:gd name="T45" fmla="*/ 2147483647 h 32"/>
              <a:gd name="T46" fmla="*/ 0 w 33"/>
              <a:gd name="T47" fmla="*/ 2147483647 h 32"/>
              <a:gd name="T48" fmla="*/ 0 w 33"/>
              <a:gd name="T49" fmla="*/ 2147483647 h 32"/>
              <a:gd name="T50" fmla="*/ 0 w 33"/>
              <a:gd name="T51" fmla="*/ 2147483647 h 32"/>
              <a:gd name="T52" fmla="*/ 2147483647 w 33"/>
              <a:gd name="T53" fmla="*/ 2147483647 h 32"/>
              <a:gd name="T54" fmla="*/ 2147483647 w 33"/>
              <a:gd name="T55" fmla="*/ 2147483647 h 32"/>
              <a:gd name="T56" fmla="*/ 2147483647 w 33"/>
              <a:gd name="T57" fmla="*/ 2147483647 h 32"/>
              <a:gd name="T58" fmla="*/ 2147483647 w 33"/>
              <a:gd name="T59" fmla="*/ 2147483647 h 32"/>
              <a:gd name="T60" fmla="*/ 2147483647 w 33"/>
              <a:gd name="T61" fmla="*/ 2147483647 h 32"/>
              <a:gd name="T62" fmla="*/ 2147483647 w 33"/>
              <a:gd name="T63" fmla="*/ 2147483647 h 3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3"/>
              <a:gd name="T97" fmla="*/ 0 h 32"/>
              <a:gd name="T98" fmla="*/ 33 w 33"/>
              <a:gd name="T99" fmla="*/ 32 h 3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3" h="32">
                <a:moveTo>
                  <a:pt x="16" y="32"/>
                </a:moveTo>
                <a:lnTo>
                  <a:pt x="18" y="32"/>
                </a:lnTo>
                <a:lnTo>
                  <a:pt x="20" y="32"/>
                </a:lnTo>
                <a:lnTo>
                  <a:pt x="21" y="30"/>
                </a:lnTo>
                <a:lnTo>
                  <a:pt x="23" y="30"/>
                </a:lnTo>
                <a:lnTo>
                  <a:pt x="25" y="30"/>
                </a:lnTo>
                <a:lnTo>
                  <a:pt x="25" y="29"/>
                </a:lnTo>
                <a:lnTo>
                  <a:pt x="27" y="29"/>
                </a:lnTo>
                <a:lnTo>
                  <a:pt x="27" y="27"/>
                </a:lnTo>
                <a:lnTo>
                  <a:pt x="29" y="27"/>
                </a:lnTo>
                <a:lnTo>
                  <a:pt x="29" y="25"/>
                </a:lnTo>
                <a:lnTo>
                  <a:pt x="31" y="25"/>
                </a:lnTo>
                <a:lnTo>
                  <a:pt x="31" y="23"/>
                </a:lnTo>
                <a:lnTo>
                  <a:pt x="31" y="21"/>
                </a:lnTo>
                <a:lnTo>
                  <a:pt x="33" y="21"/>
                </a:lnTo>
                <a:lnTo>
                  <a:pt x="33" y="19"/>
                </a:lnTo>
                <a:lnTo>
                  <a:pt x="33" y="17"/>
                </a:lnTo>
                <a:lnTo>
                  <a:pt x="33" y="15"/>
                </a:lnTo>
                <a:lnTo>
                  <a:pt x="33" y="13"/>
                </a:lnTo>
                <a:lnTo>
                  <a:pt x="33" y="11"/>
                </a:lnTo>
                <a:lnTo>
                  <a:pt x="31" y="9"/>
                </a:lnTo>
                <a:lnTo>
                  <a:pt x="31" y="7"/>
                </a:lnTo>
                <a:lnTo>
                  <a:pt x="31" y="5"/>
                </a:lnTo>
                <a:lnTo>
                  <a:pt x="29" y="5"/>
                </a:lnTo>
                <a:lnTo>
                  <a:pt x="27" y="4"/>
                </a:lnTo>
                <a:lnTo>
                  <a:pt x="27" y="2"/>
                </a:lnTo>
                <a:lnTo>
                  <a:pt x="25" y="2"/>
                </a:lnTo>
                <a:lnTo>
                  <a:pt x="23" y="2"/>
                </a:lnTo>
                <a:lnTo>
                  <a:pt x="23" y="0"/>
                </a:lnTo>
                <a:lnTo>
                  <a:pt x="21" y="0"/>
                </a:lnTo>
                <a:lnTo>
                  <a:pt x="20" y="0"/>
                </a:lnTo>
                <a:lnTo>
                  <a:pt x="18" y="0"/>
                </a:lnTo>
                <a:lnTo>
                  <a:pt x="16" y="0"/>
                </a:lnTo>
                <a:lnTo>
                  <a:pt x="14" y="0"/>
                </a:lnTo>
                <a:lnTo>
                  <a:pt x="12" y="0"/>
                </a:lnTo>
                <a:lnTo>
                  <a:pt x="10" y="0"/>
                </a:lnTo>
                <a:lnTo>
                  <a:pt x="10" y="2"/>
                </a:lnTo>
                <a:lnTo>
                  <a:pt x="8" y="2"/>
                </a:lnTo>
                <a:lnTo>
                  <a:pt x="6" y="2"/>
                </a:lnTo>
                <a:lnTo>
                  <a:pt x="6" y="4"/>
                </a:lnTo>
                <a:lnTo>
                  <a:pt x="4" y="4"/>
                </a:lnTo>
                <a:lnTo>
                  <a:pt x="4" y="5"/>
                </a:lnTo>
                <a:lnTo>
                  <a:pt x="2" y="5"/>
                </a:lnTo>
                <a:lnTo>
                  <a:pt x="2" y="7"/>
                </a:lnTo>
                <a:lnTo>
                  <a:pt x="2" y="9"/>
                </a:lnTo>
                <a:lnTo>
                  <a:pt x="0" y="9"/>
                </a:lnTo>
                <a:lnTo>
                  <a:pt x="0" y="11"/>
                </a:lnTo>
                <a:lnTo>
                  <a:pt x="0" y="13"/>
                </a:lnTo>
                <a:lnTo>
                  <a:pt x="0" y="15"/>
                </a:lnTo>
                <a:lnTo>
                  <a:pt x="0" y="17"/>
                </a:lnTo>
                <a:lnTo>
                  <a:pt x="0" y="19"/>
                </a:lnTo>
                <a:lnTo>
                  <a:pt x="0" y="21"/>
                </a:lnTo>
                <a:lnTo>
                  <a:pt x="0" y="23"/>
                </a:lnTo>
                <a:lnTo>
                  <a:pt x="2" y="23"/>
                </a:lnTo>
                <a:lnTo>
                  <a:pt x="2" y="25"/>
                </a:lnTo>
                <a:lnTo>
                  <a:pt x="4" y="25"/>
                </a:lnTo>
                <a:lnTo>
                  <a:pt x="4" y="27"/>
                </a:lnTo>
                <a:lnTo>
                  <a:pt x="6" y="29"/>
                </a:lnTo>
                <a:lnTo>
                  <a:pt x="8" y="29"/>
                </a:lnTo>
                <a:lnTo>
                  <a:pt x="8" y="30"/>
                </a:lnTo>
                <a:lnTo>
                  <a:pt x="10" y="30"/>
                </a:lnTo>
                <a:lnTo>
                  <a:pt x="12" y="30"/>
                </a:lnTo>
                <a:lnTo>
                  <a:pt x="14" y="32"/>
                </a:lnTo>
                <a:lnTo>
                  <a:pt x="16" y="32"/>
                </a:lnTo>
                <a:close/>
              </a:path>
            </a:pathLst>
          </a:custGeom>
          <a:solidFill>
            <a:srgbClr val="8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3509" name="Freeform 21"/>
          <p:cNvSpPr>
            <a:spLocks/>
          </p:cNvSpPr>
          <p:nvPr/>
        </p:nvSpPr>
        <p:spPr bwMode="auto">
          <a:xfrm>
            <a:off x="2768600" y="3157538"/>
            <a:ext cx="61913" cy="47625"/>
          </a:xfrm>
          <a:custGeom>
            <a:avLst/>
            <a:gdLst>
              <a:gd name="T0" fmla="*/ 2147483647 w 33"/>
              <a:gd name="T1" fmla="*/ 2147483647 h 33"/>
              <a:gd name="T2" fmla="*/ 2147483647 w 33"/>
              <a:gd name="T3" fmla="*/ 2147483647 h 33"/>
              <a:gd name="T4" fmla="*/ 2147483647 w 33"/>
              <a:gd name="T5" fmla="*/ 2147483647 h 33"/>
              <a:gd name="T6" fmla="*/ 2147483647 w 33"/>
              <a:gd name="T7" fmla="*/ 2147483647 h 33"/>
              <a:gd name="T8" fmla="*/ 2147483647 w 33"/>
              <a:gd name="T9" fmla="*/ 2147483647 h 33"/>
              <a:gd name="T10" fmla="*/ 2147483647 w 33"/>
              <a:gd name="T11" fmla="*/ 2147483647 h 33"/>
              <a:gd name="T12" fmla="*/ 2147483647 w 33"/>
              <a:gd name="T13" fmla="*/ 2147483647 h 33"/>
              <a:gd name="T14" fmla="*/ 2147483647 w 33"/>
              <a:gd name="T15" fmla="*/ 2147483647 h 33"/>
              <a:gd name="T16" fmla="*/ 2147483647 w 33"/>
              <a:gd name="T17" fmla="*/ 2147483647 h 33"/>
              <a:gd name="T18" fmla="*/ 2147483647 w 33"/>
              <a:gd name="T19" fmla="*/ 2147483647 h 33"/>
              <a:gd name="T20" fmla="*/ 2147483647 w 33"/>
              <a:gd name="T21" fmla="*/ 2147483647 h 33"/>
              <a:gd name="T22" fmla="*/ 2147483647 w 33"/>
              <a:gd name="T23" fmla="*/ 2147483647 h 33"/>
              <a:gd name="T24" fmla="*/ 2147483647 w 33"/>
              <a:gd name="T25" fmla="*/ 2147483647 h 33"/>
              <a:gd name="T26" fmla="*/ 2147483647 w 33"/>
              <a:gd name="T27" fmla="*/ 2147483647 h 33"/>
              <a:gd name="T28" fmla="*/ 2147483647 w 33"/>
              <a:gd name="T29" fmla="*/ 2147483647 h 33"/>
              <a:gd name="T30" fmla="*/ 2147483647 w 33"/>
              <a:gd name="T31" fmla="*/ 2147483647 h 33"/>
              <a:gd name="T32" fmla="*/ 2147483647 w 33"/>
              <a:gd name="T33" fmla="*/ 2147483647 h 33"/>
              <a:gd name="T34" fmla="*/ 2147483647 w 33"/>
              <a:gd name="T35" fmla="*/ 2147483647 h 33"/>
              <a:gd name="T36" fmla="*/ 2147483647 w 33"/>
              <a:gd name="T37" fmla="*/ 2147483647 h 33"/>
              <a:gd name="T38" fmla="*/ 2147483647 w 33"/>
              <a:gd name="T39" fmla="*/ 2147483647 h 33"/>
              <a:gd name="T40" fmla="*/ 2147483647 w 33"/>
              <a:gd name="T41" fmla="*/ 2147483647 h 33"/>
              <a:gd name="T42" fmla="*/ 2147483647 w 33"/>
              <a:gd name="T43" fmla="*/ 2147483647 h 33"/>
              <a:gd name="T44" fmla="*/ 2147483647 w 33"/>
              <a:gd name="T45" fmla="*/ 2147483647 h 33"/>
              <a:gd name="T46" fmla="*/ 2147483647 w 33"/>
              <a:gd name="T47" fmla="*/ 2147483647 h 33"/>
              <a:gd name="T48" fmla="*/ 2147483647 w 33"/>
              <a:gd name="T49" fmla="*/ 2147483647 h 33"/>
              <a:gd name="T50" fmla="*/ 2147483647 w 33"/>
              <a:gd name="T51" fmla="*/ 2147483647 h 33"/>
              <a:gd name="T52" fmla="*/ 2147483647 w 33"/>
              <a:gd name="T53" fmla="*/ 2147483647 h 33"/>
              <a:gd name="T54" fmla="*/ 2147483647 w 33"/>
              <a:gd name="T55" fmla="*/ 0 h 33"/>
              <a:gd name="T56" fmla="*/ 2147483647 w 33"/>
              <a:gd name="T57" fmla="*/ 0 h 33"/>
              <a:gd name="T58" fmla="*/ 2147483647 w 33"/>
              <a:gd name="T59" fmla="*/ 0 h 33"/>
              <a:gd name="T60" fmla="*/ 2147483647 w 33"/>
              <a:gd name="T61" fmla="*/ 0 h 33"/>
              <a:gd name="T62" fmla="*/ 2147483647 w 33"/>
              <a:gd name="T63" fmla="*/ 0 h 33"/>
              <a:gd name="T64" fmla="*/ 2147483647 w 33"/>
              <a:gd name="T65" fmla="*/ 2147483647 h 33"/>
              <a:gd name="T66" fmla="*/ 2147483647 w 33"/>
              <a:gd name="T67" fmla="*/ 2147483647 h 33"/>
              <a:gd name="T68" fmla="*/ 2147483647 w 33"/>
              <a:gd name="T69" fmla="*/ 2147483647 h 33"/>
              <a:gd name="T70" fmla="*/ 2147483647 w 33"/>
              <a:gd name="T71" fmla="*/ 2147483647 h 33"/>
              <a:gd name="T72" fmla="*/ 2147483647 w 33"/>
              <a:gd name="T73" fmla="*/ 2147483647 h 33"/>
              <a:gd name="T74" fmla="*/ 2147483647 w 33"/>
              <a:gd name="T75" fmla="*/ 2147483647 h 33"/>
              <a:gd name="T76" fmla="*/ 2147483647 w 33"/>
              <a:gd name="T77" fmla="*/ 2147483647 h 33"/>
              <a:gd name="T78" fmla="*/ 2147483647 w 33"/>
              <a:gd name="T79" fmla="*/ 2147483647 h 33"/>
              <a:gd name="T80" fmla="*/ 2147483647 w 33"/>
              <a:gd name="T81" fmla="*/ 2147483647 h 33"/>
              <a:gd name="T82" fmla="*/ 2147483647 w 33"/>
              <a:gd name="T83" fmla="*/ 2147483647 h 33"/>
              <a:gd name="T84" fmla="*/ 2147483647 w 33"/>
              <a:gd name="T85" fmla="*/ 2147483647 h 33"/>
              <a:gd name="T86" fmla="*/ 0 w 33"/>
              <a:gd name="T87" fmla="*/ 2147483647 h 33"/>
              <a:gd name="T88" fmla="*/ 0 w 33"/>
              <a:gd name="T89" fmla="*/ 2147483647 h 33"/>
              <a:gd name="T90" fmla="*/ 0 w 33"/>
              <a:gd name="T91" fmla="*/ 2147483647 h 33"/>
              <a:gd name="T92" fmla="*/ 0 w 33"/>
              <a:gd name="T93" fmla="*/ 2147483647 h 33"/>
              <a:gd name="T94" fmla="*/ 2147483647 w 33"/>
              <a:gd name="T95" fmla="*/ 2147483647 h 33"/>
              <a:gd name="T96" fmla="*/ 2147483647 w 33"/>
              <a:gd name="T97" fmla="*/ 2147483647 h 33"/>
              <a:gd name="T98" fmla="*/ 2147483647 w 33"/>
              <a:gd name="T99" fmla="*/ 2147483647 h 33"/>
              <a:gd name="T100" fmla="*/ 2147483647 w 33"/>
              <a:gd name="T101" fmla="*/ 2147483647 h 33"/>
              <a:gd name="T102" fmla="*/ 2147483647 w 33"/>
              <a:gd name="T103" fmla="*/ 2147483647 h 33"/>
              <a:gd name="T104" fmla="*/ 2147483647 w 33"/>
              <a:gd name="T105" fmla="*/ 2147483647 h 33"/>
              <a:gd name="T106" fmla="*/ 2147483647 w 33"/>
              <a:gd name="T107" fmla="*/ 2147483647 h 33"/>
              <a:gd name="T108" fmla="*/ 2147483647 w 33"/>
              <a:gd name="T109" fmla="*/ 2147483647 h 33"/>
              <a:gd name="T110" fmla="*/ 2147483647 w 33"/>
              <a:gd name="T111" fmla="*/ 2147483647 h 33"/>
              <a:gd name="T112" fmla="*/ 2147483647 w 33"/>
              <a:gd name="T113" fmla="*/ 2147483647 h 33"/>
              <a:gd name="T114" fmla="*/ 2147483647 w 33"/>
              <a:gd name="T115" fmla="*/ 2147483647 h 33"/>
              <a:gd name="T116" fmla="*/ 2147483647 w 33"/>
              <a:gd name="T117" fmla="*/ 2147483647 h 33"/>
              <a:gd name="T118" fmla="*/ 2147483647 w 33"/>
              <a:gd name="T119" fmla="*/ 2147483647 h 33"/>
              <a:gd name="T120" fmla="*/ 2147483647 w 33"/>
              <a:gd name="T121" fmla="*/ 2147483647 h 3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3"/>
              <a:gd name="T184" fmla="*/ 0 h 33"/>
              <a:gd name="T185" fmla="*/ 33 w 33"/>
              <a:gd name="T186" fmla="*/ 33 h 3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3" h="33">
                <a:moveTo>
                  <a:pt x="18" y="33"/>
                </a:moveTo>
                <a:lnTo>
                  <a:pt x="20" y="33"/>
                </a:lnTo>
                <a:lnTo>
                  <a:pt x="22" y="33"/>
                </a:lnTo>
                <a:lnTo>
                  <a:pt x="23" y="33"/>
                </a:lnTo>
                <a:lnTo>
                  <a:pt x="25" y="31"/>
                </a:lnTo>
                <a:lnTo>
                  <a:pt x="27" y="31"/>
                </a:lnTo>
                <a:lnTo>
                  <a:pt x="27" y="29"/>
                </a:lnTo>
                <a:lnTo>
                  <a:pt x="29" y="29"/>
                </a:lnTo>
                <a:lnTo>
                  <a:pt x="29" y="27"/>
                </a:lnTo>
                <a:lnTo>
                  <a:pt x="31" y="27"/>
                </a:lnTo>
                <a:lnTo>
                  <a:pt x="31" y="25"/>
                </a:lnTo>
                <a:lnTo>
                  <a:pt x="33" y="24"/>
                </a:lnTo>
                <a:lnTo>
                  <a:pt x="33" y="22"/>
                </a:lnTo>
                <a:lnTo>
                  <a:pt x="33" y="20"/>
                </a:lnTo>
                <a:lnTo>
                  <a:pt x="33" y="18"/>
                </a:lnTo>
                <a:lnTo>
                  <a:pt x="33" y="16"/>
                </a:lnTo>
                <a:lnTo>
                  <a:pt x="33" y="14"/>
                </a:lnTo>
                <a:lnTo>
                  <a:pt x="33" y="12"/>
                </a:lnTo>
                <a:lnTo>
                  <a:pt x="33" y="10"/>
                </a:lnTo>
                <a:lnTo>
                  <a:pt x="31" y="10"/>
                </a:lnTo>
                <a:lnTo>
                  <a:pt x="31" y="8"/>
                </a:lnTo>
                <a:lnTo>
                  <a:pt x="29" y="6"/>
                </a:lnTo>
                <a:lnTo>
                  <a:pt x="29" y="4"/>
                </a:lnTo>
                <a:lnTo>
                  <a:pt x="27" y="4"/>
                </a:lnTo>
                <a:lnTo>
                  <a:pt x="25" y="2"/>
                </a:lnTo>
                <a:lnTo>
                  <a:pt x="23" y="2"/>
                </a:lnTo>
                <a:lnTo>
                  <a:pt x="22" y="2"/>
                </a:lnTo>
                <a:lnTo>
                  <a:pt x="22" y="0"/>
                </a:lnTo>
                <a:lnTo>
                  <a:pt x="20" y="0"/>
                </a:lnTo>
                <a:lnTo>
                  <a:pt x="18" y="0"/>
                </a:lnTo>
                <a:lnTo>
                  <a:pt x="16" y="0"/>
                </a:lnTo>
                <a:lnTo>
                  <a:pt x="14" y="0"/>
                </a:lnTo>
                <a:lnTo>
                  <a:pt x="12" y="2"/>
                </a:lnTo>
                <a:lnTo>
                  <a:pt x="10" y="2"/>
                </a:lnTo>
                <a:lnTo>
                  <a:pt x="8" y="2"/>
                </a:lnTo>
                <a:lnTo>
                  <a:pt x="8" y="4"/>
                </a:lnTo>
                <a:lnTo>
                  <a:pt x="6" y="4"/>
                </a:lnTo>
                <a:lnTo>
                  <a:pt x="6" y="6"/>
                </a:lnTo>
                <a:lnTo>
                  <a:pt x="4" y="6"/>
                </a:lnTo>
                <a:lnTo>
                  <a:pt x="4" y="8"/>
                </a:lnTo>
                <a:lnTo>
                  <a:pt x="2" y="10"/>
                </a:lnTo>
                <a:lnTo>
                  <a:pt x="2" y="12"/>
                </a:lnTo>
                <a:lnTo>
                  <a:pt x="2" y="14"/>
                </a:lnTo>
                <a:lnTo>
                  <a:pt x="0" y="14"/>
                </a:lnTo>
                <a:lnTo>
                  <a:pt x="0" y="16"/>
                </a:lnTo>
                <a:lnTo>
                  <a:pt x="0" y="18"/>
                </a:lnTo>
                <a:lnTo>
                  <a:pt x="0" y="20"/>
                </a:lnTo>
                <a:lnTo>
                  <a:pt x="2" y="20"/>
                </a:lnTo>
                <a:lnTo>
                  <a:pt x="2" y="22"/>
                </a:lnTo>
                <a:lnTo>
                  <a:pt x="2" y="24"/>
                </a:lnTo>
                <a:lnTo>
                  <a:pt x="2" y="25"/>
                </a:lnTo>
                <a:lnTo>
                  <a:pt x="4" y="25"/>
                </a:lnTo>
                <a:lnTo>
                  <a:pt x="4" y="27"/>
                </a:lnTo>
                <a:lnTo>
                  <a:pt x="6" y="27"/>
                </a:lnTo>
                <a:lnTo>
                  <a:pt x="6" y="29"/>
                </a:lnTo>
                <a:lnTo>
                  <a:pt x="8" y="31"/>
                </a:lnTo>
                <a:lnTo>
                  <a:pt x="10" y="31"/>
                </a:lnTo>
                <a:lnTo>
                  <a:pt x="12" y="33"/>
                </a:lnTo>
                <a:lnTo>
                  <a:pt x="14" y="33"/>
                </a:lnTo>
                <a:lnTo>
                  <a:pt x="16" y="33"/>
                </a:lnTo>
                <a:lnTo>
                  <a:pt x="18" y="33"/>
                </a:lnTo>
                <a:close/>
              </a:path>
            </a:pathLst>
          </a:custGeom>
          <a:solidFill>
            <a:srgbClr val="8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3510" name="Freeform 22"/>
          <p:cNvSpPr>
            <a:spLocks/>
          </p:cNvSpPr>
          <p:nvPr/>
        </p:nvSpPr>
        <p:spPr bwMode="auto">
          <a:xfrm>
            <a:off x="2767013" y="3105150"/>
            <a:ext cx="57150" cy="49213"/>
          </a:xfrm>
          <a:custGeom>
            <a:avLst/>
            <a:gdLst>
              <a:gd name="T0" fmla="*/ 2147483647 w 32"/>
              <a:gd name="T1" fmla="*/ 2147483647 h 33"/>
              <a:gd name="T2" fmla="*/ 2147483647 w 32"/>
              <a:gd name="T3" fmla="*/ 2147483647 h 33"/>
              <a:gd name="T4" fmla="*/ 2147483647 w 32"/>
              <a:gd name="T5" fmla="*/ 2147483647 h 33"/>
              <a:gd name="T6" fmla="*/ 2147483647 w 32"/>
              <a:gd name="T7" fmla="*/ 2147483647 h 33"/>
              <a:gd name="T8" fmla="*/ 2147483647 w 32"/>
              <a:gd name="T9" fmla="*/ 2147483647 h 33"/>
              <a:gd name="T10" fmla="*/ 2147483647 w 32"/>
              <a:gd name="T11" fmla="*/ 2147483647 h 33"/>
              <a:gd name="T12" fmla="*/ 2147483647 w 32"/>
              <a:gd name="T13" fmla="*/ 2147483647 h 33"/>
              <a:gd name="T14" fmla="*/ 2147483647 w 32"/>
              <a:gd name="T15" fmla="*/ 2147483647 h 33"/>
              <a:gd name="T16" fmla="*/ 2147483647 w 32"/>
              <a:gd name="T17" fmla="*/ 2147483647 h 33"/>
              <a:gd name="T18" fmla="*/ 2147483647 w 32"/>
              <a:gd name="T19" fmla="*/ 2147483647 h 33"/>
              <a:gd name="T20" fmla="*/ 2147483647 w 32"/>
              <a:gd name="T21" fmla="*/ 2147483647 h 33"/>
              <a:gd name="T22" fmla="*/ 2147483647 w 32"/>
              <a:gd name="T23" fmla="*/ 2147483647 h 33"/>
              <a:gd name="T24" fmla="*/ 2147483647 w 32"/>
              <a:gd name="T25" fmla="*/ 2147483647 h 33"/>
              <a:gd name="T26" fmla="*/ 2147483647 w 32"/>
              <a:gd name="T27" fmla="*/ 2147483647 h 33"/>
              <a:gd name="T28" fmla="*/ 2147483647 w 32"/>
              <a:gd name="T29" fmla="*/ 2147483647 h 33"/>
              <a:gd name="T30" fmla="*/ 2147483647 w 32"/>
              <a:gd name="T31" fmla="*/ 2147483647 h 33"/>
              <a:gd name="T32" fmla="*/ 2147483647 w 32"/>
              <a:gd name="T33" fmla="*/ 2147483647 h 33"/>
              <a:gd name="T34" fmla="*/ 2147483647 w 32"/>
              <a:gd name="T35" fmla="*/ 2147483647 h 33"/>
              <a:gd name="T36" fmla="*/ 2147483647 w 32"/>
              <a:gd name="T37" fmla="*/ 2147483647 h 33"/>
              <a:gd name="T38" fmla="*/ 2147483647 w 32"/>
              <a:gd name="T39" fmla="*/ 2147483647 h 33"/>
              <a:gd name="T40" fmla="*/ 2147483647 w 32"/>
              <a:gd name="T41" fmla="*/ 2147483647 h 33"/>
              <a:gd name="T42" fmla="*/ 2147483647 w 32"/>
              <a:gd name="T43" fmla="*/ 2147483647 h 33"/>
              <a:gd name="T44" fmla="*/ 2147483647 w 32"/>
              <a:gd name="T45" fmla="*/ 2147483647 h 33"/>
              <a:gd name="T46" fmla="*/ 2147483647 w 32"/>
              <a:gd name="T47" fmla="*/ 2147483647 h 33"/>
              <a:gd name="T48" fmla="*/ 2147483647 w 32"/>
              <a:gd name="T49" fmla="*/ 0 h 33"/>
              <a:gd name="T50" fmla="*/ 2147483647 w 32"/>
              <a:gd name="T51" fmla="*/ 0 h 33"/>
              <a:gd name="T52" fmla="*/ 2147483647 w 32"/>
              <a:gd name="T53" fmla="*/ 0 h 33"/>
              <a:gd name="T54" fmla="*/ 2147483647 w 32"/>
              <a:gd name="T55" fmla="*/ 0 h 33"/>
              <a:gd name="T56" fmla="*/ 2147483647 w 32"/>
              <a:gd name="T57" fmla="*/ 0 h 33"/>
              <a:gd name="T58" fmla="*/ 2147483647 w 32"/>
              <a:gd name="T59" fmla="*/ 0 h 33"/>
              <a:gd name="T60" fmla="*/ 2147483647 w 32"/>
              <a:gd name="T61" fmla="*/ 0 h 33"/>
              <a:gd name="T62" fmla="*/ 2147483647 w 32"/>
              <a:gd name="T63" fmla="*/ 0 h 33"/>
              <a:gd name="T64" fmla="*/ 2147483647 w 32"/>
              <a:gd name="T65" fmla="*/ 2147483647 h 33"/>
              <a:gd name="T66" fmla="*/ 2147483647 w 32"/>
              <a:gd name="T67" fmla="*/ 2147483647 h 33"/>
              <a:gd name="T68" fmla="*/ 2147483647 w 32"/>
              <a:gd name="T69" fmla="*/ 2147483647 h 33"/>
              <a:gd name="T70" fmla="*/ 2147483647 w 32"/>
              <a:gd name="T71" fmla="*/ 2147483647 h 33"/>
              <a:gd name="T72" fmla="*/ 2147483647 w 32"/>
              <a:gd name="T73" fmla="*/ 2147483647 h 33"/>
              <a:gd name="T74" fmla="*/ 2147483647 w 32"/>
              <a:gd name="T75" fmla="*/ 2147483647 h 33"/>
              <a:gd name="T76" fmla="*/ 2147483647 w 32"/>
              <a:gd name="T77" fmla="*/ 2147483647 h 33"/>
              <a:gd name="T78" fmla="*/ 2147483647 w 32"/>
              <a:gd name="T79" fmla="*/ 2147483647 h 33"/>
              <a:gd name="T80" fmla="*/ 0 w 32"/>
              <a:gd name="T81" fmla="*/ 2147483647 h 33"/>
              <a:gd name="T82" fmla="*/ 0 w 32"/>
              <a:gd name="T83" fmla="*/ 2147483647 h 33"/>
              <a:gd name="T84" fmla="*/ 0 w 32"/>
              <a:gd name="T85" fmla="*/ 2147483647 h 33"/>
              <a:gd name="T86" fmla="*/ 0 w 32"/>
              <a:gd name="T87" fmla="*/ 2147483647 h 33"/>
              <a:gd name="T88" fmla="*/ 0 w 32"/>
              <a:gd name="T89" fmla="*/ 2147483647 h 33"/>
              <a:gd name="T90" fmla="*/ 0 w 32"/>
              <a:gd name="T91" fmla="*/ 2147483647 h 33"/>
              <a:gd name="T92" fmla="*/ 2147483647 w 32"/>
              <a:gd name="T93" fmla="*/ 2147483647 h 33"/>
              <a:gd name="T94" fmla="*/ 2147483647 w 32"/>
              <a:gd name="T95" fmla="*/ 2147483647 h 33"/>
              <a:gd name="T96" fmla="*/ 2147483647 w 32"/>
              <a:gd name="T97" fmla="*/ 2147483647 h 33"/>
              <a:gd name="T98" fmla="*/ 2147483647 w 32"/>
              <a:gd name="T99" fmla="*/ 2147483647 h 33"/>
              <a:gd name="T100" fmla="*/ 2147483647 w 32"/>
              <a:gd name="T101" fmla="*/ 2147483647 h 33"/>
              <a:gd name="T102" fmla="*/ 2147483647 w 32"/>
              <a:gd name="T103" fmla="*/ 2147483647 h 33"/>
              <a:gd name="T104" fmla="*/ 2147483647 w 32"/>
              <a:gd name="T105" fmla="*/ 2147483647 h 33"/>
              <a:gd name="T106" fmla="*/ 2147483647 w 32"/>
              <a:gd name="T107" fmla="*/ 2147483647 h 33"/>
              <a:gd name="T108" fmla="*/ 2147483647 w 32"/>
              <a:gd name="T109" fmla="*/ 2147483647 h 33"/>
              <a:gd name="T110" fmla="*/ 2147483647 w 32"/>
              <a:gd name="T111" fmla="*/ 2147483647 h 33"/>
              <a:gd name="T112" fmla="*/ 2147483647 w 32"/>
              <a:gd name="T113" fmla="*/ 2147483647 h 33"/>
              <a:gd name="T114" fmla="*/ 2147483647 w 32"/>
              <a:gd name="T115" fmla="*/ 2147483647 h 33"/>
              <a:gd name="T116" fmla="*/ 2147483647 w 32"/>
              <a:gd name="T117" fmla="*/ 2147483647 h 3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2"/>
              <a:gd name="T178" fmla="*/ 0 h 33"/>
              <a:gd name="T179" fmla="*/ 32 w 32"/>
              <a:gd name="T180" fmla="*/ 33 h 3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2" h="33">
                <a:moveTo>
                  <a:pt x="17" y="33"/>
                </a:moveTo>
                <a:lnTo>
                  <a:pt x="19" y="33"/>
                </a:lnTo>
                <a:lnTo>
                  <a:pt x="21" y="33"/>
                </a:lnTo>
                <a:lnTo>
                  <a:pt x="21" y="31"/>
                </a:lnTo>
                <a:lnTo>
                  <a:pt x="23" y="31"/>
                </a:lnTo>
                <a:lnTo>
                  <a:pt x="24" y="31"/>
                </a:lnTo>
                <a:lnTo>
                  <a:pt x="26" y="29"/>
                </a:lnTo>
                <a:lnTo>
                  <a:pt x="28" y="29"/>
                </a:lnTo>
                <a:lnTo>
                  <a:pt x="28" y="27"/>
                </a:lnTo>
                <a:lnTo>
                  <a:pt x="30" y="25"/>
                </a:lnTo>
                <a:lnTo>
                  <a:pt x="30" y="23"/>
                </a:lnTo>
                <a:lnTo>
                  <a:pt x="32" y="21"/>
                </a:lnTo>
                <a:lnTo>
                  <a:pt x="32" y="19"/>
                </a:lnTo>
                <a:lnTo>
                  <a:pt x="32" y="17"/>
                </a:lnTo>
                <a:lnTo>
                  <a:pt x="32" y="15"/>
                </a:lnTo>
                <a:lnTo>
                  <a:pt x="32" y="13"/>
                </a:lnTo>
                <a:lnTo>
                  <a:pt x="32" y="12"/>
                </a:lnTo>
                <a:lnTo>
                  <a:pt x="30" y="10"/>
                </a:lnTo>
                <a:lnTo>
                  <a:pt x="30" y="8"/>
                </a:lnTo>
                <a:lnTo>
                  <a:pt x="28" y="6"/>
                </a:lnTo>
                <a:lnTo>
                  <a:pt x="28" y="4"/>
                </a:lnTo>
                <a:lnTo>
                  <a:pt x="26" y="4"/>
                </a:lnTo>
                <a:lnTo>
                  <a:pt x="24" y="2"/>
                </a:lnTo>
                <a:lnTo>
                  <a:pt x="23" y="2"/>
                </a:lnTo>
                <a:lnTo>
                  <a:pt x="23" y="0"/>
                </a:lnTo>
                <a:lnTo>
                  <a:pt x="21" y="0"/>
                </a:lnTo>
                <a:lnTo>
                  <a:pt x="19" y="0"/>
                </a:lnTo>
                <a:lnTo>
                  <a:pt x="17" y="0"/>
                </a:lnTo>
                <a:lnTo>
                  <a:pt x="15" y="0"/>
                </a:lnTo>
                <a:lnTo>
                  <a:pt x="13" y="0"/>
                </a:lnTo>
                <a:lnTo>
                  <a:pt x="11" y="0"/>
                </a:lnTo>
                <a:lnTo>
                  <a:pt x="9" y="0"/>
                </a:lnTo>
                <a:lnTo>
                  <a:pt x="9" y="2"/>
                </a:lnTo>
                <a:lnTo>
                  <a:pt x="7" y="2"/>
                </a:lnTo>
                <a:lnTo>
                  <a:pt x="5" y="4"/>
                </a:lnTo>
                <a:lnTo>
                  <a:pt x="3" y="4"/>
                </a:lnTo>
                <a:lnTo>
                  <a:pt x="3" y="6"/>
                </a:lnTo>
                <a:lnTo>
                  <a:pt x="1" y="8"/>
                </a:lnTo>
                <a:lnTo>
                  <a:pt x="1" y="10"/>
                </a:lnTo>
                <a:lnTo>
                  <a:pt x="1" y="12"/>
                </a:lnTo>
                <a:lnTo>
                  <a:pt x="0" y="12"/>
                </a:lnTo>
                <a:lnTo>
                  <a:pt x="0" y="13"/>
                </a:lnTo>
                <a:lnTo>
                  <a:pt x="0" y="15"/>
                </a:lnTo>
                <a:lnTo>
                  <a:pt x="0" y="17"/>
                </a:lnTo>
                <a:lnTo>
                  <a:pt x="0" y="19"/>
                </a:lnTo>
                <a:lnTo>
                  <a:pt x="0" y="21"/>
                </a:lnTo>
                <a:lnTo>
                  <a:pt x="1" y="21"/>
                </a:lnTo>
                <a:lnTo>
                  <a:pt x="1" y="23"/>
                </a:lnTo>
                <a:lnTo>
                  <a:pt x="1" y="25"/>
                </a:lnTo>
                <a:lnTo>
                  <a:pt x="3" y="27"/>
                </a:lnTo>
                <a:lnTo>
                  <a:pt x="3" y="29"/>
                </a:lnTo>
                <a:lnTo>
                  <a:pt x="5" y="29"/>
                </a:lnTo>
                <a:lnTo>
                  <a:pt x="7" y="31"/>
                </a:lnTo>
                <a:lnTo>
                  <a:pt x="9" y="31"/>
                </a:lnTo>
                <a:lnTo>
                  <a:pt x="11" y="31"/>
                </a:lnTo>
                <a:lnTo>
                  <a:pt x="11" y="33"/>
                </a:lnTo>
                <a:lnTo>
                  <a:pt x="13" y="33"/>
                </a:lnTo>
                <a:lnTo>
                  <a:pt x="15" y="33"/>
                </a:lnTo>
                <a:lnTo>
                  <a:pt x="17" y="33"/>
                </a:lnTo>
                <a:close/>
              </a:path>
            </a:pathLst>
          </a:custGeom>
          <a:solidFill>
            <a:srgbClr val="8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3511" name="Freeform 23"/>
          <p:cNvSpPr>
            <a:spLocks/>
          </p:cNvSpPr>
          <p:nvPr/>
        </p:nvSpPr>
        <p:spPr bwMode="auto">
          <a:xfrm>
            <a:off x="2755900" y="3052763"/>
            <a:ext cx="58738" cy="47625"/>
          </a:xfrm>
          <a:custGeom>
            <a:avLst/>
            <a:gdLst>
              <a:gd name="T0" fmla="*/ 2147483647 w 32"/>
              <a:gd name="T1" fmla="*/ 2147483647 h 32"/>
              <a:gd name="T2" fmla="*/ 2147483647 w 32"/>
              <a:gd name="T3" fmla="*/ 2147483647 h 32"/>
              <a:gd name="T4" fmla="*/ 2147483647 w 32"/>
              <a:gd name="T5" fmla="*/ 2147483647 h 32"/>
              <a:gd name="T6" fmla="*/ 2147483647 w 32"/>
              <a:gd name="T7" fmla="*/ 2147483647 h 32"/>
              <a:gd name="T8" fmla="*/ 2147483647 w 32"/>
              <a:gd name="T9" fmla="*/ 2147483647 h 32"/>
              <a:gd name="T10" fmla="*/ 2147483647 w 32"/>
              <a:gd name="T11" fmla="*/ 2147483647 h 32"/>
              <a:gd name="T12" fmla="*/ 2147483647 w 32"/>
              <a:gd name="T13" fmla="*/ 2147483647 h 32"/>
              <a:gd name="T14" fmla="*/ 2147483647 w 32"/>
              <a:gd name="T15" fmla="*/ 2147483647 h 32"/>
              <a:gd name="T16" fmla="*/ 2147483647 w 32"/>
              <a:gd name="T17" fmla="*/ 2147483647 h 32"/>
              <a:gd name="T18" fmla="*/ 2147483647 w 32"/>
              <a:gd name="T19" fmla="*/ 2147483647 h 32"/>
              <a:gd name="T20" fmla="*/ 2147483647 w 32"/>
              <a:gd name="T21" fmla="*/ 2147483647 h 32"/>
              <a:gd name="T22" fmla="*/ 2147483647 w 32"/>
              <a:gd name="T23" fmla="*/ 2147483647 h 32"/>
              <a:gd name="T24" fmla="*/ 2147483647 w 32"/>
              <a:gd name="T25" fmla="*/ 2147483647 h 32"/>
              <a:gd name="T26" fmla="*/ 2147483647 w 32"/>
              <a:gd name="T27" fmla="*/ 2147483647 h 32"/>
              <a:gd name="T28" fmla="*/ 2147483647 w 32"/>
              <a:gd name="T29" fmla="*/ 2147483647 h 32"/>
              <a:gd name="T30" fmla="*/ 2147483647 w 32"/>
              <a:gd name="T31" fmla="*/ 2147483647 h 32"/>
              <a:gd name="T32" fmla="*/ 2147483647 w 32"/>
              <a:gd name="T33" fmla="*/ 2147483647 h 32"/>
              <a:gd name="T34" fmla="*/ 2147483647 w 32"/>
              <a:gd name="T35" fmla="*/ 2147483647 h 32"/>
              <a:gd name="T36" fmla="*/ 2147483647 w 32"/>
              <a:gd name="T37" fmla="*/ 2147483647 h 32"/>
              <a:gd name="T38" fmla="*/ 2147483647 w 32"/>
              <a:gd name="T39" fmla="*/ 2147483647 h 32"/>
              <a:gd name="T40" fmla="*/ 2147483647 w 32"/>
              <a:gd name="T41" fmla="*/ 2147483647 h 32"/>
              <a:gd name="T42" fmla="*/ 2147483647 w 32"/>
              <a:gd name="T43" fmla="*/ 2147483647 h 32"/>
              <a:gd name="T44" fmla="*/ 2147483647 w 32"/>
              <a:gd name="T45" fmla="*/ 2147483647 h 32"/>
              <a:gd name="T46" fmla="*/ 2147483647 w 32"/>
              <a:gd name="T47" fmla="*/ 2147483647 h 32"/>
              <a:gd name="T48" fmla="*/ 2147483647 w 32"/>
              <a:gd name="T49" fmla="*/ 2147483647 h 32"/>
              <a:gd name="T50" fmla="*/ 2147483647 w 32"/>
              <a:gd name="T51" fmla="*/ 2147483647 h 32"/>
              <a:gd name="T52" fmla="*/ 2147483647 w 32"/>
              <a:gd name="T53" fmla="*/ 2147483647 h 32"/>
              <a:gd name="T54" fmla="*/ 2147483647 w 32"/>
              <a:gd name="T55" fmla="*/ 2147483647 h 32"/>
              <a:gd name="T56" fmla="*/ 2147483647 w 32"/>
              <a:gd name="T57" fmla="*/ 0 h 32"/>
              <a:gd name="T58" fmla="*/ 2147483647 w 32"/>
              <a:gd name="T59" fmla="*/ 0 h 32"/>
              <a:gd name="T60" fmla="*/ 2147483647 w 32"/>
              <a:gd name="T61" fmla="*/ 0 h 32"/>
              <a:gd name="T62" fmla="*/ 2147483647 w 32"/>
              <a:gd name="T63" fmla="*/ 0 h 32"/>
              <a:gd name="T64" fmla="*/ 2147483647 w 32"/>
              <a:gd name="T65" fmla="*/ 0 h 32"/>
              <a:gd name="T66" fmla="*/ 2147483647 w 32"/>
              <a:gd name="T67" fmla="*/ 2147483647 h 32"/>
              <a:gd name="T68" fmla="*/ 2147483647 w 32"/>
              <a:gd name="T69" fmla="*/ 2147483647 h 32"/>
              <a:gd name="T70" fmla="*/ 2147483647 w 32"/>
              <a:gd name="T71" fmla="*/ 2147483647 h 32"/>
              <a:gd name="T72" fmla="*/ 2147483647 w 32"/>
              <a:gd name="T73" fmla="*/ 2147483647 h 32"/>
              <a:gd name="T74" fmla="*/ 2147483647 w 32"/>
              <a:gd name="T75" fmla="*/ 2147483647 h 32"/>
              <a:gd name="T76" fmla="*/ 2147483647 w 32"/>
              <a:gd name="T77" fmla="*/ 2147483647 h 32"/>
              <a:gd name="T78" fmla="*/ 2147483647 w 32"/>
              <a:gd name="T79" fmla="*/ 2147483647 h 32"/>
              <a:gd name="T80" fmla="*/ 2147483647 w 32"/>
              <a:gd name="T81" fmla="*/ 2147483647 h 32"/>
              <a:gd name="T82" fmla="*/ 2147483647 w 32"/>
              <a:gd name="T83" fmla="*/ 2147483647 h 32"/>
              <a:gd name="T84" fmla="*/ 2147483647 w 32"/>
              <a:gd name="T85" fmla="*/ 2147483647 h 32"/>
              <a:gd name="T86" fmla="*/ 2147483647 w 32"/>
              <a:gd name="T87" fmla="*/ 2147483647 h 32"/>
              <a:gd name="T88" fmla="*/ 0 w 32"/>
              <a:gd name="T89" fmla="*/ 2147483647 h 32"/>
              <a:gd name="T90" fmla="*/ 0 w 32"/>
              <a:gd name="T91" fmla="*/ 2147483647 h 32"/>
              <a:gd name="T92" fmla="*/ 0 w 32"/>
              <a:gd name="T93" fmla="*/ 2147483647 h 32"/>
              <a:gd name="T94" fmla="*/ 0 w 32"/>
              <a:gd name="T95" fmla="*/ 2147483647 h 32"/>
              <a:gd name="T96" fmla="*/ 0 w 32"/>
              <a:gd name="T97" fmla="*/ 2147483647 h 32"/>
              <a:gd name="T98" fmla="*/ 2147483647 w 32"/>
              <a:gd name="T99" fmla="*/ 2147483647 h 32"/>
              <a:gd name="T100" fmla="*/ 2147483647 w 32"/>
              <a:gd name="T101" fmla="*/ 2147483647 h 32"/>
              <a:gd name="T102" fmla="*/ 2147483647 w 32"/>
              <a:gd name="T103" fmla="*/ 2147483647 h 32"/>
              <a:gd name="T104" fmla="*/ 2147483647 w 32"/>
              <a:gd name="T105" fmla="*/ 2147483647 h 32"/>
              <a:gd name="T106" fmla="*/ 2147483647 w 32"/>
              <a:gd name="T107" fmla="*/ 2147483647 h 32"/>
              <a:gd name="T108" fmla="*/ 2147483647 w 32"/>
              <a:gd name="T109" fmla="*/ 2147483647 h 32"/>
              <a:gd name="T110" fmla="*/ 2147483647 w 32"/>
              <a:gd name="T111" fmla="*/ 2147483647 h 32"/>
              <a:gd name="T112" fmla="*/ 2147483647 w 32"/>
              <a:gd name="T113" fmla="*/ 2147483647 h 32"/>
              <a:gd name="T114" fmla="*/ 2147483647 w 32"/>
              <a:gd name="T115" fmla="*/ 2147483647 h 32"/>
              <a:gd name="T116" fmla="*/ 2147483647 w 32"/>
              <a:gd name="T117" fmla="*/ 2147483647 h 32"/>
              <a:gd name="T118" fmla="*/ 2147483647 w 32"/>
              <a:gd name="T119" fmla="*/ 2147483647 h 32"/>
              <a:gd name="T120" fmla="*/ 2147483647 w 32"/>
              <a:gd name="T121" fmla="*/ 2147483647 h 32"/>
              <a:gd name="T122" fmla="*/ 2147483647 w 32"/>
              <a:gd name="T123" fmla="*/ 2147483647 h 3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2"/>
              <a:gd name="T187" fmla="*/ 0 h 32"/>
              <a:gd name="T188" fmla="*/ 32 w 32"/>
              <a:gd name="T189" fmla="*/ 32 h 3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2" h="32">
                <a:moveTo>
                  <a:pt x="17" y="32"/>
                </a:moveTo>
                <a:lnTo>
                  <a:pt x="19" y="32"/>
                </a:lnTo>
                <a:lnTo>
                  <a:pt x="21" y="32"/>
                </a:lnTo>
                <a:lnTo>
                  <a:pt x="23" y="32"/>
                </a:lnTo>
                <a:lnTo>
                  <a:pt x="23" y="30"/>
                </a:lnTo>
                <a:lnTo>
                  <a:pt x="25" y="30"/>
                </a:lnTo>
                <a:lnTo>
                  <a:pt x="27" y="30"/>
                </a:lnTo>
                <a:lnTo>
                  <a:pt x="27" y="28"/>
                </a:lnTo>
                <a:lnTo>
                  <a:pt x="29" y="28"/>
                </a:lnTo>
                <a:lnTo>
                  <a:pt x="29" y="26"/>
                </a:lnTo>
                <a:lnTo>
                  <a:pt x="30" y="26"/>
                </a:lnTo>
                <a:lnTo>
                  <a:pt x="30" y="25"/>
                </a:lnTo>
                <a:lnTo>
                  <a:pt x="30" y="23"/>
                </a:lnTo>
                <a:lnTo>
                  <a:pt x="32" y="23"/>
                </a:lnTo>
                <a:lnTo>
                  <a:pt x="32" y="21"/>
                </a:lnTo>
                <a:lnTo>
                  <a:pt x="32" y="19"/>
                </a:lnTo>
                <a:lnTo>
                  <a:pt x="32" y="17"/>
                </a:lnTo>
                <a:lnTo>
                  <a:pt x="32" y="15"/>
                </a:lnTo>
                <a:lnTo>
                  <a:pt x="32" y="13"/>
                </a:lnTo>
                <a:lnTo>
                  <a:pt x="32" y="11"/>
                </a:lnTo>
                <a:lnTo>
                  <a:pt x="32" y="9"/>
                </a:lnTo>
                <a:lnTo>
                  <a:pt x="30" y="9"/>
                </a:lnTo>
                <a:lnTo>
                  <a:pt x="30" y="7"/>
                </a:lnTo>
                <a:lnTo>
                  <a:pt x="29" y="5"/>
                </a:lnTo>
                <a:lnTo>
                  <a:pt x="27" y="3"/>
                </a:lnTo>
                <a:lnTo>
                  <a:pt x="25" y="1"/>
                </a:lnTo>
                <a:lnTo>
                  <a:pt x="23" y="1"/>
                </a:lnTo>
                <a:lnTo>
                  <a:pt x="21" y="1"/>
                </a:lnTo>
                <a:lnTo>
                  <a:pt x="21" y="0"/>
                </a:lnTo>
                <a:lnTo>
                  <a:pt x="19" y="0"/>
                </a:lnTo>
                <a:lnTo>
                  <a:pt x="17" y="0"/>
                </a:lnTo>
                <a:lnTo>
                  <a:pt x="15" y="0"/>
                </a:lnTo>
                <a:lnTo>
                  <a:pt x="13" y="0"/>
                </a:lnTo>
                <a:lnTo>
                  <a:pt x="11" y="1"/>
                </a:lnTo>
                <a:lnTo>
                  <a:pt x="9" y="1"/>
                </a:lnTo>
                <a:lnTo>
                  <a:pt x="7" y="1"/>
                </a:lnTo>
                <a:lnTo>
                  <a:pt x="7" y="3"/>
                </a:lnTo>
                <a:lnTo>
                  <a:pt x="6" y="3"/>
                </a:lnTo>
                <a:lnTo>
                  <a:pt x="6" y="5"/>
                </a:lnTo>
                <a:lnTo>
                  <a:pt x="4" y="5"/>
                </a:lnTo>
                <a:lnTo>
                  <a:pt x="4" y="7"/>
                </a:lnTo>
                <a:lnTo>
                  <a:pt x="2" y="7"/>
                </a:lnTo>
                <a:lnTo>
                  <a:pt x="2" y="9"/>
                </a:lnTo>
                <a:lnTo>
                  <a:pt x="2" y="11"/>
                </a:lnTo>
                <a:lnTo>
                  <a:pt x="0" y="13"/>
                </a:lnTo>
                <a:lnTo>
                  <a:pt x="0" y="15"/>
                </a:lnTo>
                <a:lnTo>
                  <a:pt x="0" y="17"/>
                </a:lnTo>
                <a:lnTo>
                  <a:pt x="0" y="19"/>
                </a:lnTo>
                <a:lnTo>
                  <a:pt x="0" y="21"/>
                </a:lnTo>
                <a:lnTo>
                  <a:pt x="2" y="21"/>
                </a:lnTo>
                <a:lnTo>
                  <a:pt x="2" y="23"/>
                </a:lnTo>
                <a:lnTo>
                  <a:pt x="2" y="25"/>
                </a:lnTo>
                <a:lnTo>
                  <a:pt x="4" y="25"/>
                </a:lnTo>
                <a:lnTo>
                  <a:pt x="4" y="26"/>
                </a:lnTo>
                <a:lnTo>
                  <a:pt x="6" y="28"/>
                </a:lnTo>
                <a:lnTo>
                  <a:pt x="7" y="30"/>
                </a:lnTo>
                <a:lnTo>
                  <a:pt x="9" y="30"/>
                </a:lnTo>
                <a:lnTo>
                  <a:pt x="9" y="32"/>
                </a:lnTo>
                <a:lnTo>
                  <a:pt x="11" y="32"/>
                </a:lnTo>
                <a:lnTo>
                  <a:pt x="13" y="32"/>
                </a:lnTo>
                <a:lnTo>
                  <a:pt x="15" y="32"/>
                </a:lnTo>
                <a:lnTo>
                  <a:pt x="17" y="32"/>
                </a:lnTo>
                <a:close/>
              </a:path>
            </a:pathLst>
          </a:custGeom>
          <a:solidFill>
            <a:srgbClr val="8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3512" name="Freeform 24"/>
          <p:cNvSpPr>
            <a:spLocks/>
          </p:cNvSpPr>
          <p:nvPr/>
        </p:nvSpPr>
        <p:spPr bwMode="auto">
          <a:xfrm>
            <a:off x="2741613" y="2979738"/>
            <a:ext cx="57150" cy="47625"/>
          </a:xfrm>
          <a:custGeom>
            <a:avLst/>
            <a:gdLst>
              <a:gd name="T0" fmla="*/ 2147483647 w 32"/>
              <a:gd name="T1" fmla="*/ 2147483647 h 33"/>
              <a:gd name="T2" fmla="*/ 2147483647 w 32"/>
              <a:gd name="T3" fmla="*/ 2147483647 h 33"/>
              <a:gd name="T4" fmla="*/ 2147483647 w 32"/>
              <a:gd name="T5" fmla="*/ 2147483647 h 33"/>
              <a:gd name="T6" fmla="*/ 2147483647 w 32"/>
              <a:gd name="T7" fmla="*/ 2147483647 h 33"/>
              <a:gd name="T8" fmla="*/ 2147483647 w 32"/>
              <a:gd name="T9" fmla="*/ 2147483647 h 33"/>
              <a:gd name="T10" fmla="*/ 2147483647 w 32"/>
              <a:gd name="T11" fmla="*/ 2147483647 h 33"/>
              <a:gd name="T12" fmla="*/ 2147483647 w 32"/>
              <a:gd name="T13" fmla="*/ 2147483647 h 33"/>
              <a:gd name="T14" fmla="*/ 2147483647 w 32"/>
              <a:gd name="T15" fmla="*/ 2147483647 h 33"/>
              <a:gd name="T16" fmla="*/ 2147483647 w 32"/>
              <a:gd name="T17" fmla="*/ 2147483647 h 33"/>
              <a:gd name="T18" fmla="*/ 2147483647 w 32"/>
              <a:gd name="T19" fmla="*/ 2147483647 h 33"/>
              <a:gd name="T20" fmla="*/ 2147483647 w 32"/>
              <a:gd name="T21" fmla="*/ 2147483647 h 33"/>
              <a:gd name="T22" fmla="*/ 2147483647 w 32"/>
              <a:gd name="T23" fmla="*/ 2147483647 h 33"/>
              <a:gd name="T24" fmla="*/ 2147483647 w 32"/>
              <a:gd name="T25" fmla="*/ 2147483647 h 33"/>
              <a:gd name="T26" fmla="*/ 2147483647 w 32"/>
              <a:gd name="T27" fmla="*/ 2147483647 h 33"/>
              <a:gd name="T28" fmla="*/ 2147483647 w 32"/>
              <a:gd name="T29" fmla="*/ 2147483647 h 33"/>
              <a:gd name="T30" fmla="*/ 2147483647 w 32"/>
              <a:gd name="T31" fmla="*/ 2147483647 h 33"/>
              <a:gd name="T32" fmla="*/ 2147483647 w 32"/>
              <a:gd name="T33" fmla="*/ 2147483647 h 33"/>
              <a:gd name="T34" fmla="*/ 2147483647 w 32"/>
              <a:gd name="T35" fmla="*/ 2147483647 h 33"/>
              <a:gd name="T36" fmla="*/ 2147483647 w 32"/>
              <a:gd name="T37" fmla="*/ 2147483647 h 33"/>
              <a:gd name="T38" fmla="*/ 2147483647 w 32"/>
              <a:gd name="T39" fmla="*/ 2147483647 h 33"/>
              <a:gd name="T40" fmla="*/ 2147483647 w 32"/>
              <a:gd name="T41" fmla="*/ 2147483647 h 33"/>
              <a:gd name="T42" fmla="*/ 2147483647 w 32"/>
              <a:gd name="T43" fmla="*/ 2147483647 h 33"/>
              <a:gd name="T44" fmla="*/ 2147483647 w 32"/>
              <a:gd name="T45" fmla="*/ 2147483647 h 33"/>
              <a:gd name="T46" fmla="*/ 2147483647 w 32"/>
              <a:gd name="T47" fmla="*/ 2147483647 h 33"/>
              <a:gd name="T48" fmla="*/ 2147483647 w 32"/>
              <a:gd name="T49" fmla="*/ 2147483647 h 33"/>
              <a:gd name="T50" fmla="*/ 2147483647 w 32"/>
              <a:gd name="T51" fmla="*/ 2147483647 h 33"/>
              <a:gd name="T52" fmla="*/ 2147483647 w 32"/>
              <a:gd name="T53" fmla="*/ 2147483647 h 33"/>
              <a:gd name="T54" fmla="*/ 2147483647 w 32"/>
              <a:gd name="T55" fmla="*/ 2147483647 h 33"/>
              <a:gd name="T56" fmla="*/ 2147483647 w 32"/>
              <a:gd name="T57" fmla="*/ 2147483647 h 33"/>
              <a:gd name="T58" fmla="*/ 2147483647 w 32"/>
              <a:gd name="T59" fmla="*/ 0 h 33"/>
              <a:gd name="T60" fmla="*/ 2147483647 w 32"/>
              <a:gd name="T61" fmla="*/ 0 h 33"/>
              <a:gd name="T62" fmla="*/ 2147483647 w 32"/>
              <a:gd name="T63" fmla="*/ 0 h 33"/>
              <a:gd name="T64" fmla="*/ 2147483647 w 32"/>
              <a:gd name="T65" fmla="*/ 0 h 33"/>
              <a:gd name="T66" fmla="*/ 2147483647 w 32"/>
              <a:gd name="T67" fmla="*/ 0 h 33"/>
              <a:gd name="T68" fmla="*/ 2147483647 w 32"/>
              <a:gd name="T69" fmla="*/ 0 h 33"/>
              <a:gd name="T70" fmla="*/ 2147483647 w 32"/>
              <a:gd name="T71" fmla="*/ 2147483647 h 33"/>
              <a:gd name="T72" fmla="*/ 2147483647 w 32"/>
              <a:gd name="T73" fmla="*/ 2147483647 h 33"/>
              <a:gd name="T74" fmla="*/ 2147483647 w 32"/>
              <a:gd name="T75" fmla="*/ 2147483647 h 33"/>
              <a:gd name="T76" fmla="*/ 2147483647 w 32"/>
              <a:gd name="T77" fmla="*/ 2147483647 h 33"/>
              <a:gd name="T78" fmla="*/ 2147483647 w 32"/>
              <a:gd name="T79" fmla="*/ 2147483647 h 33"/>
              <a:gd name="T80" fmla="*/ 2147483647 w 32"/>
              <a:gd name="T81" fmla="*/ 2147483647 h 33"/>
              <a:gd name="T82" fmla="*/ 2147483647 w 32"/>
              <a:gd name="T83" fmla="*/ 2147483647 h 33"/>
              <a:gd name="T84" fmla="*/ 2147483647 w 32"/>
              <a:gd name="T85" fmla="*/ 2147483647 h 33"/>
              <a:gd name="T86" fmla="*/ 2147483647 w 32"/>
              <a:gd name="T87" fmla="*/ 2147483647 h 33"/>
              <a:gd name="T88" fmla="*/ 0 w 32"/>
              <a:gd name="T89" fmla="*/ 2147483647 h 33"/>
              <a:gd name="T90" fmla="*/ 0 w 32"/>
              <a:gd name="T91" fmla="*/ 2147483647 h 33"/>
              <a:gd name="T92" fmla="*/ 0 w 32"/>
              <a:gd name="T93" fmla="*/ 2147483647 h 33"/>
              <a:gd name="T94" fmla="*/ 0 w 32"/>
              <a:gd name="T95" fmla="*/ 2147483647 h 33"/>
              <a:gd name="T96" fmla="*/ 0 w 32"/>
              <a:gd name="T97" fmla="*/ 2147483647 h 33"/>
              <a:gd name="T98" fmla="*/ 0 w 32"/>
              <a:gd name="T99" fmla="*/ 2147483647 h 33"/>
              <a:gd name="T100" fmla="*/ 0 w 32"/>
              <a:gd name="T101" fmla="*/ 2147483647 h 33"/>
              <a:gd name="T102" fmla="*/ 2147483647 w 32"/>
              <a:gd name="T103" fmla="*/ 2147483647 h 33"/>
              <a:gd name="T104" fmla="*/ 2147483647 w 32"/>
              <a:gd name="T105" fmla="*/ 2147483647 h 33"/>
              <a:gd name="T106" fmla="*/ 2147483647 w 32"/>
              <a:gd name="T107" fmla="*/ 2147483647 h 33"/>
              <a:gd name="T108" fmla="*/ 2147483647 w 32"/>
              <a:gd name="T109" fmla="*/ 2147483647 h 33"/>
              <a:gd name="T110" fmla="*/ 2147483647 w 32"/>
              <a:gd name="T111" fmla="*/ 2147483647 h 33"/>
              <a:gd name="T112" fmla="*/ 2147483647 w 32"/>
              <a:gd name="T113" fmla="*/ 2147483647 h 33"/>
              <a:gd name="T114" fmla="*/ 2147483647 w 32"/>
              <a:gd name="T115" fmla="*/ 2147483647 h 33"/>
              <a:gd name="T116" fmla="*/ 2147483647 w 32"/>
              <a:gd name="T117" fmla="*/ 2147483647 h 33"/>
              <a:gd name="T118" fmla="*/ 2147483647 w 32"/>
              <a:gd name="T119" fmla="*/ 2147483647 h 33"/>
              <a:gd name="T120" fmla="*/ 2147483647 w 32"/>
              <a:gd name="T121" fmla="*/ 2147483647 h 33"/>
              <a:gd name="T122" fmla="*/ 2147483647 w 32"/>
              <a:gd name="T123" fmla="*/ 2147483647 h 33"/>
              <a:gd name="T124" fmla="*/ 2147483647 w 32"/>
              <a:gd name="T125" fmla="*/ 2147483647 h 3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2"/>
              <a:gd name="T190" fmla="*/ 0 h 33"/>
              <a:gd name="T191" fmla="*/ 32 w 32"/>
              <a:gd name="T192" fmla="*/ 33 h 3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2" h="33">
                <a:moveTo>
                  <a:pt x="15" y="33"/>
                </a:moveTo>
                <a:lnTo>
                  <a:pt x="17" y="33"/>
                </a:lnTo>
                <a:lnTo>
                  <a:pt x="19" y="33"/>
                </a:lnTo>
                <a:lnTo>
                  <a:pt x="21" y="33"/>
                </a:lnTo>
                <a:lnTo>
                  <a:pt x="23" y="33"/>
                </a:lnTo>
                <a:lnTo>
                  <a:pt x="23" y="31"/>
                </a:lnTo>
                <a:lnTo>
                  <a:pt x="25" y="31"/>
                </a:lnTo>
                <a:lnTo>
                  <a:pt x="27" y="29"/>
                </a:lnTo>
                <a:lnTo>
                  <a:pt x="29" y="27"/>
                </a:lnTo>
                <a:lnTo>
                  <a:pt x="29" y="25"/>
                </a:lnTo>
                <a:lnTo>
                  <a:pt x="31" y="25"/>
                </a:lnTo>
                <a:lnTo>
                  <a:pt x="31" y="23"/>
                </a:lnTo>
                <a:lnTo>
                  <a:pt x="31" y="22"/>
                </a:lnTo>
                <a:lnTo>
                  <a:pt x="32" y="22"/>
                </a:lnTo>
                <a:lnTo>
                  <a:pt x="32" y="20"/>
                </a:lnTo>
                <a:lnTo>
                  <a:pt x="32" y="18"/>
                </a:lnTo>
                <a:lnTo>
                  <a:pt x="32" y="16"/>
                </a:lnTo>
                <a:lnTo>
                  <a:pt x="32" y="14"/>
                </a:lnTo>
                <a:lnTo>
                  <a:pt x="31" y="12"/>
                </a:lnTo>
                <a:lnTo>
                  <a:pt x="31" y="10"/>
                </a:lnTo>
                <a:lnTo>
                  <a:pt x="31" y="8"/>
                </a:lnTo>
                <a:lnTo>
                  <a:pt x="29" y="8"/>
                </a:lnTo>
                <a:lnTo>
                  <a:pt x="29" y="6"/>
                </a:lnTo>
                <a:lnTo>
                  <a:pt x="27" y="6"/>
                </a:lnTo>
                <a:lnTo>
                  <a:pt x="27" y="4"/>
                </a:lnTo>
                <a:lnTo>
                  <a:pt x="25" y="4"/>
                </a:lnTo>
                <a:lnTo>
                  <a:pt x="25" y="2"/>
                </a:lnTo>
                <a:lnTo>
                  <a:pt x="23" y="2"/>
                </a:lnTo>
                <a:lnTo>
                  <a:pt x="21" y="2"/>
                </a:lnTo>
                <a:lnTo>
                  <a:pt x="21" y="0"/>
                </a:lnTo>
                <a:lnTo>
                  <a:pt x="19" y="0"/>
                </a:lnTo>
                <a:lnTo>
                  <a:pt x="17" y="0"/>
                </a:lnTo>
                <a:lnTo>
                  <a:pt x="15" y="0"/>
                </a:lnTo>
                <a:lnTo>
                  <a:pt x="13" y="0"/>
                </a:lnTo>
                <a:lnTo>
                  <a:pt x="11" y="0"/>
                </a:lnTo>
                <a:lnTo>
                  <a:pt x="11" y="2"/>
                </a:lnTo>
                <a:lnTo>
                  <a:pt x="9" y="2"/>
                </a:lnTo>
                <a:lnTo>
                  <a:pt x="8" y="2"/>
                </a:lnTo>
                <a:lnTo>
                  <a:pt x="8" y="4"/>
                </a:lnTo>
                <a:lnTo>
                  <a:pt x="6" y="4"/>
                </a:lnTo>
                <a:lnTo>
                  <a:pt x="4" y="6"/>
                </a:lnTo>
                <a:lnTo>
                  <a:pt x="4" y="8"/>
                </a:lnTo>
                <a:lnTo>
                  <a:pt x="2" y="8"/>
                </a:lnTo>
                <a:lnTo>
                  <a:pt x="2" y="10"/>
                </a:lnTo>
                <a:lnTo>
                  <a:pt x="0" y="12"/>
                </a:lnTo>
                <a:lnTo>
                  <a:pt x="0" y="14"/>
                </a:lnTo>
                <a:lnTo>
                  <a:pt x="0" y="16"/>
                </a:lnTo>
                <a:lnTo>
                  <a:pt x="0" y="18"/>
                </a:lnTo>
                <a:lnTo>
                  <a:pt x="0" y="20"/>
                </a:lnTo>
                <a:lnTo>
                  <a:pt x="0" y="22"/>
                </a:lnTo>
                <a:lnTo>
                  <a:pt x="0" y="23"/>
                </a:lnTo>
                <a:lnTo>
                  <a:pt x="2" y="23"/>
                </a:lnTo>
                <a:lnTo>
                  <a:pt x="2" y="25"/>
                </a:lnTo>
                <a:lnTo>
                  <a:pt x="4" y="27"/>
                </a:lnTo>
                <a:lnTo>
                  <a:pt x="4" y="29"/>
                </a:lnTo>
                <a:lnTo>
                  <a:pt x="6" y="29"/>
                </a:lnTo>
                <a:lnTo>
                  <a:pt x="6" y="31"/>
                </a:lnTo>
                <a:lnTo>
                  <a:pt x="8" y="31"/>
                </a:lnTo>
                <a:lnTo>
                  <a:pt x="9" y="31"/>
                </a:lnTo>
                <a:lnTo>
                  <a:pt x="9" y="33"/>
                </a:lnTo>
                <a:lnTo>
                  <a:pt x="11" y="33"/>
                </a:lnTo>
                <a:lnTo>
                  <a:pt x="13" y="33"/>
                </a:lnTo>
                <a:lnTo>
                  <a:pt x="15" y="33"/>
                </a:lnTo>
                <a:close/>
              </a:path>
            </a:pathLst>
          </a:custGeom>
          <a:solidFill>
            <a:srgbClr val="8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3513" name="Freeform 25"/>
          <p:cNvSpPr>
            <a:spLocks/>
          </p:cNvSpPr>
          <p:nvPr/>
        </p:nvSpPr>
        <p:spPr bwMode="auto">
          <a:xfrm>
            <a:off x="2728913" y="2898775"/>
            <a:ext cx="57150" cy="49213"/>
          </a:xfrm>
          <a:custGeom>
            <a:avLst/>
            <a:gdLst>
              <a:gd name="T0" fmla="*/ 2147483647 w 33"/>
              <a:gd name="T1" fmla="*/ 2147483647 h 33"/>
              <a:gd name="T2" fmla="*/ 2147483647 w 33"/>
              <a:gd name="T3" fmla="*/ 2147483647 h 33"/>
              <a:gd name="T4" fmla="*/ 2147483647 w 33"/>
              <a:gd name="T5" fmla="*/ 2147483647 h 33"/>
              <a:gd name="T6" fmla="*/ 2147483647 w 33"/>
              <a:gd name="T7" fmla="*/ 2147483647 h 33"/>
              <a:gd name="T8" fmla="*/ 2147483647 w 33"/>
              <a:gd name="T9" fmla="*/ 2147483647 h 33"/>
              <a:gd name="T10" fmla="*/ 2147483647 w 33"/>
              <a:gd name="T11" fmla="*/ 2147483647 h 33"/>
              <a:gd name="T12" fmla="*/ 2147483647 w 33"/>
              <a:gd name="T13" fmla="*/ 2147483647 h 33"/>
              <a:gd name="T14" fmla="*/ 2147483647 w 33"/>
              <a:gd name="T15" fmla="*/ 2147483647 h 33"/>
              <a:gd name="T16" fmla="*/ 2147483647 w 33"/>
              <a:gd name="T17" fmla="*/ 2147483647 h 33"/>
              <a:gd name="T18" fmla="*/ 2147483647 w 33"/>
              <a:gd name="T19" fmla="*/ 2147483647 h 33"/>
              <a:gd name="T20" fmla="*/ 2147483647 w 33"/>
              <a:gd name="T21" fmla="*/ 2147483647 h 33"/>
              <a:gd name="T22" fmla="*/ 2147483647 w 33"/>
              <a:gd name="T23" fmla="*/ 2147483647 h 33"/>
              <a:gd name="T24" fmla="*/ 2147483647 w 33"/>
              <a:gd name="T25" fmla="*/ 2147483647 h 33"/>
              <a:gd name="T26" fmla="*/ 2147483647 w 33"/>
              <a:gd name="T27" fmla="*/ 2147483647 h 33"/>
              <a:gd name="T28" fmla="*/ 2147483647 w 33"/>
              <a:gd name="T29" fmla="*/ 2147483647 h 33"/>
              <a:gd name="T30" fmla="*/ 2147483647 w 33"/>
              <a:gd name="T31" fmla="*/ 2147483647 h 33"/>
              <a:gd name="T32" fmla="*/ 2147483647 w 33"/>
              <a:gd name="T33" fmla="*/ 2147483647 h 33"/>
              <a:gd name="T34" fmla="*/ 2147483647 w 33"/>
              <a:gd name="T35" fmla="*/ 2147483647 h 33"/>
              <a:gd name="T36" fmla="*/ 2147483647 w 33"/>
              <a:gd name="T37" fmla="*/ 2147483647 h 33"/>
              <a:gd name="T38" fmla="*/ 2147483647 w 33"/>
              <a:gd name="T39" fmla="*/ 2147483647 h 33"/>
              <a:gd name="T40" fmla="*/ 2147483647 w 33"/>
              <a:gd name="T41" fmla="*/ 2147483647 h 33"/>
              <a:gd name="T42" fmla="*/ 2147483647 w 33"/>
              <a:gd name="T43" fmla="*/ 2147483647 h 33"/>
              <a:gd name="T44" fmla="*/ 2147483647 w 33"/>
              <a:gd name="T45" fmla="*/ 2147483647 h 33"/>
              <a:gd name="T46" fmla="*/ 2147483647 w 33"/>
              <a:gd name="T47" fmla="*/ 2147483647 h 33"/>
              <a:gd name="T48" fmla="*/ 2147483647 w 33"/>
              <a:gd name="T49" fmla="*/ 2147483647 h 33"/>
              <a:gd name="T50" fmla="*/ 2147483647 w 33"/>
              <a:gd name="T51" fmla="*/ 2147483647 h 33"/>
              <a:gd name="T52" fmla="*/ 2147483647 w 33"/>
              <a:gd name="T53" fmla="*/ 2147483647 h 33"/>
              <a:gd name="T54" fmla="*/ 2147483647 w 33"/>
              <a:gd name="T55" fmla="*/ 2147483647 h 33"/>
              <a:gd name="T56" fmla="*/ 2147483647 w 33"/>
              <a:gd name="T57" fmla="*/ 0 h 33"/>
              <a:gd name="T58" fmla="*/ 2147483647 w 33"/>
              <a:gd name="T59" fmla="*/ 0 h 33"/>
              <a:gd name="T60" fmla="*/ 2147483647 w 33"/>
              <a:gd name="T61" fmla="*/ 0 h 33"/>
              <a:gd name="T62" fmla="*/ 2147483647 w 33"/>
              <a:gd name="T63" fmla="*/ 0 h 33"/>
              <a:gd name="T64" fmla="*/ 2147483647 w 33"/>
              <a:gd name="T65" fmla="*/ 0 h 33"/>
              <a:gd name="T66" fmla="*/ 2147483647 w 33"/>
              <a:gd name="T67" fmla="*/ 0 h 33"/>
              <a:gd name="T68" fmla="*/ 2147483647 w 33"/>
              <a:gd name="T69" fmla="*/ 0 h 33"/>
              <a:gd name="T70" fmla="*/ 2147483647 w 33"/>
              <a:gd name="T71" fmla="*/ 0 h 33"/>
              <a:gd name="T72" fmla="*/ 2147483647 w 33"/>
              <a:gd name="T73" fmla="*/ 2147483647 h 33"/>
              <a:gd name="T74" fmla="*/ 2147483647 w 33"/>
              <a:gd name="T75" fmla="*/ 2147483647 h 33"/>
              <a:gd name="T76" fmla="*/ 2147483647 w 33"/>
              <a:gd name="T77" fmla="*/ 2147483647 h 33"/>
              <a:gd name="T78" fmla="*/ 2147483647 w 33"/>
              <a:gd name="T79" fmla="*/ 2147483647 h 33"/>
              <a:gd name="T80" fmla="*/ 2147483647 w 33"/>
              <a:gd name="T81" fmla="*/ 2147483647 h 33"/>
              <a:gd name="T82" fmla="*/ 2147483647 w 33"/>
              <a:gd name="T83" fmla="*/ 2147483647 h 33"/>
              <a:gd name="T84" fmla="*/ 2147483647 w 33"/>
              <a:gd name="T85" fmla="*/ 2147483647 h 33"/>
              <a:gd name="T86" fmla="*/ 2147483647 w 33"/>
              <a:gd name="T87" fmla="*/ 2147483647 h 33"/>
              <a:gd name="T88" fmla="*/ 0 w 33"/>
              <a:gd name="T89" fmla="*/ 2147483647 h 33"/>
              <a:gd name="T90" fmla="*/ 0 w 33"/>
              <a:gd name="T91" fmla="*/ 2147483647 h 33"/>
              <a:gd name="T92" fmla="*/ 0 w 33"/>
              <a:gd name="T93" fmla="*/ 2147483647 h 33"/>
              <a:gd name="T94" fmla="*/ 0 w 33"/>
              <a:gd name="T95" fmla="*/ 2147483647 h 33"/>
              <a:gd name="T96" fmla="*/ 0 w 33"/>
              <a:gd name="T97" fmla="*/ 2147483647 h 33"/>
              <a:gd name="T98" fmla="*/ 0 w 33"/>
              <a:gd name="T99" fmla="*/ 2147483647 h 33"/>
              <a:gd name="T100" fmla="*/ 0 w 33"/>
              <a:gd name="T101" fmla="*/ 2147483647 h 33"/>
              <a:gd name="T102" fmla="*/ 2147483647 w 33"/>
              <a:gd name="T103" fmla="*/ 2147483647 h 33"/>
              <a:gd name="T104" fmla="*/ 2147483647 w 33"/>
              <a:gd name="T105" fmla="*/ 2147483647 h 33"/>
              <a:gd name="T106" fmla="*/ 2147483647 w 33"/>
              <a:gd name="T107" fmla="*/ 2147483647 h 33"/>
              <a:gd name="T108" fmla="*/ 2147483647 w 33"/>
              <a:gd name="T109" fmla="*/ 2147483647 h 33"/>
              <a:gd name="T110" fmla="*/ 2147483647 w 33"/>
              <a:gd name="T111" fmla="*/ 2147483647 h 33"/>
              <a:gd name="T112" fmla="*/ 2147483647 w 33"/>
              <a:gd name="T113" fmla="*/ 2147483647 h 33"/>
              <a:gd name="T114" fmla="*/ 2147483647 w 33"/>
              <a:gd name="T115" fmla="*/ 2147483647 h 33"/>
              <a:gd name="T116" fmla="*/ 2147483647 w 33"/>
              <a:gd name="T117" fmla="*/ 2147483647 h 33"/>
              <a:gd name="T118" fmla="*/ 2147483647 w 33"/>
              <a:gd name="T119" fmla="*/ 2147483647 h 33"/>
              <a:gd name="T120" fmla="*/ 2147483647 w 33"/>
              <a:gd name="T121" fmla="*/ 2147483647 h 33"/>
              <a:gd name="T122" fmla="*/ 2147483647 w 33"/>
              <a:gd name="T123" fmla="*/ 2147483647 h 33"/>
              <a:gd name="T124" fmla="*/ 2147483647 w 33"/>
              <a:gd name="T125" fmla="*/ 2147483647 h 3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3"/>
              <a:gd name="T190" fmla="*/ 0 h 33"/>
              <a:gd name="T191" fmla="*/ 33 w 33"/>
              <a:gd name="T192" fmla="*/ 33 h 3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3" h="33">
                <a:moveTo>
                  <a:pt x="16" y="33"/>
                </a:moveTo>
                <a:lnTo>
                  <a:pt x="18" y="33"/>
                </a:lnTo>
                <a:lnTo>
                  <a:pt x="20" y="33"/>
                </a:lnTo>
                <a:lnTo>
                  <a:pt x="22" y="33"/>
                </a:lnTo>
                <a:lnTo>
                  <a:pt x="22" y="31"/>
                </a:lnTo>
                <a:lnTo>
                  <a:pt x="23" y="31"/>
                </a:lnTo>
                <a:lnTo>
                  <a:pt x="25" y="31"/>
                </a:lnTo>
                <a:lnTo>
                  <a:pt x="25" y="29"/>
                </a:lnTo>
                <a:lnTo>
                  <a:pt x="27" y="29"/>
                </a:lnTo>
                <a:lnTo>
                  <a:pt x="29" y="27"/>
                </a:lnTo>
                <a:lnTo>
                  <a:pt x="29" y="25"/>
                </a:lnTo>
                <a:lnTo>
                  <a:pt x="31" y="25"/>
                </a:lnTo>
                <a:lnTo>
                  <a:pt x="31" y="23"/>
                </a:lnTo>
                <a:lnTo>
                  <a:pt x="33" y="21"/>
                </a:lnTo>
                <a:lnTo>
                  <a:pt x="33" y="19"/>
                </a:lnTo>
                <a:lnTo>
                  <a:pt x="33" y="17"/>
                </a:lnTo>
                <a:lnTo>
                  <a:pt x="33" y="15"/>
                </a:lnTo>
                <a:lnTo>
                  <a:pt x="33" y="13"/>
                </a:lnTo>
                <a:lnTo>
                  <a:pt x="33" y="12"/>
                </a:lnTo>
                <a:lnTo>
                  <a:pt x="33" y="10"/>
                </a:lnTo>
                <a:lnTo>
                  <a:pt x="31" y="10"/>
                </a:lnTo>
                <a:lnTo>
                  <a:pt x="31" y="8"/>
                </a:lnTo>
                <a:lnTo>
                  <a:pt x="31" y="6"/>
                </a:lnTo>
                <a:lnTo>
                  <a:pt x="29" y="6"/>
                </a:lnTo>
                <a:lnTo>
                  <a:pt x="29" y="4"/>
                </a:lnTo>
                <a:lnTo>
                  <a:pt x="27" y="4"/>
                </a:lnTo>
                <a:lnTo>
                  <a:pt x="27" y="2"/>
                </a:lnTo>
                <a:lnTo>
                  <a:pt x="25" y="2"/>
                </a:lnTo>
                <a:lnTo>
                  <a:pt x="23" y="0"/>
                </a:lnTo>
                <a:lnTo>
                  <a:pt x="22" y="0"/>
                </a:lnTo>
                <a:lnTo>
                  <a:pt x="20" y="0"/>
                </a:lnTo>
                <a:lnTo>
                  <a:pt x="18" y="0"/>
                </a:lnTo>
                <a:lnTo>
                  <a:pt x="16" y="0"/>
                </a:lnTo>
                <a:lnTo>
                  <a:pt x="14" y="0"/>
                </a:lnTo>
                <a:lnTo>
                  <a:pt x="12" y="0"/>
                </a:lnTo>
                <a:lnTo>
                  <a:pt x="10" y="0"/>
                </a:lnTo>
                <a:lnTo>
                  <a:pt x="8" y="2"/>
                </a:lnTo>
                <a:lnTo>
                  <a:pt x="6" y="2"/>
                </a:lnTo>
                <a:lnTo>
                  <a:pt x="6" y="4"/>
                </a:lnTo>
                <a:lnTo>
                  <a:pt x="4" y="4"/>
                </a:lnTo>
                <a:lnTo>
                  <a:pt x="4" y="6"/>
                </a:lnTo>
                <a:lnTo>
                  <a:pt x="2" y="6"/>
                </a:lnTo>
                <a:lnTo>
                  <a:pt x="2" y="8"/>
                </a:lnTo>
                <a:lnTo>
                  <a:pt x="2" y="10"/>
                </a:lnTo>
                <a:lnTo>
                  <a:pt x="0" y="10"/>
                </a:lnTo>
                <a:lnTo>
                  <a:pt x="0" y="12"/>
                </a:lnTo>
                <a:lnTo>
                  <a:pt x="0" y="13"/>
                </a:lnTo>
                <a:lnTo>
                  <a:pt x="0" y="15"/>
                </a:lnTo>
                <a:lnTo>
                  <a:pt x="0" y="17"/>
                </a:lnTo>
                <a:lnTo>
                  <a:pt x="0" y="19"/>
                </a:lnTo>
                <a:lnTo>
                  <a:pt x="0" y="21"/>
                </a:lnTo>
                <a:lnTo>
                  <a:pt x="2" y="23"/>
                </a:lnTo>
                <a:lnTo>
                  <a:pt x="2" y="25"/>
                </a:lnTo>
                <a:lnTo>
                  <a:pt x="4" y="25"/>
                </a:lnTo>
                <a:lnTo>
                  <a:pt x="4" y="27"/>
                </a:lnTo>
                <a:lnTo>
                  <a:pt x="6" y="29"/>
                </a:lnTo>
                <a:lnTo>
                  <a:pt x="8" y="29"/>
                </a:lnTo>
                <a:lnTo>
                  <a:pt x="8" y="31"/>
                </a:lnTo>
                <a:lnTo>
                  <a:pt x="10" y="31"/>
                </a:lnTo>
                <a:lnTo>
                  <a:pt x="12" y="31"/>
                </a:lnTo>
                <a:lnTo>
                  <a:pt x="12" y="33"/>
                </a:lnTo>
                <a:lnTo>
                  <a:pt x="14" y="33"/>
                </a:lnTo>
                <a:lnTo>
                  <a:pt x="16" y="33"/>
                </a:lnTo>
                <a:close/>
              </a:path>
            </a:pathLst>
          </a:custGeom>
          <a:solidFill>
            <a:srgbClr val="8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3514" name="Freeform 26"/>
          <p:cNvSpPr>
            <a:spLocks/>
          </p:cNvSpPr>
          <p:nvPr/>
        </p:nvSpPr>
        <p:spPr bwMode="auto">
          <a:xfrm>
            <a:off x="2798763" y="3449638"/>
            <a:ext cx="1800225" cy="939800"/>
          </a:xfrm>
          <a:custGeom>
            <a:avLst/>
            <a:gdLst>
              <a:gd name="T0" fmla="*/ 2147483647 w 816"/>
              <a:gd name="T1" fmla="*/ 2147483647 h 720"/>
              <a:gd name="T2" fmla="*/ 2147483647 w 816"/>
              <a:gd name="T3" fmla="*/ 2147483647 h 720"/>
              <a:gd name="T4" fmla="*/ 2147483647 w 816"/>
              <a:gd name="T5" fmla="*/ 2147483647 h 720"/>
              <a:gd name="T6" fmla="*/ 0 w 816"/>
              <a:gd name="T7" fmla="*/ 0 h 720"/>
              <a:gd name="T8" fmla="*/ 0 60000 65536"/>
              <a:gd name="T9" fmla="*/ 0 60000 65536"/>
              <a:gd name="T10" fmla="*/ 0 60000 65536"/>
              <a:gd name="T11" fmla="*/ 0 60000 65536"/>
              <a:gd name="T12" fmla="*/ 0 w 816"/>
              <a:gd name="T13" fmla="*/ 0 h 720"/>
              <a:gd name="T14" fmla="*/ 816 w 816"/>
              <a:gd name="T15" fmla="*/ 720 h 720"/>
            </a:gdLst>
            <a:ahLst/>
            <a:cxnLst>
              <a:cxn ang="T8">
                <a:pos x="T0" y="T1"/>
              </a:cxn>
              <a:cxn ang="T9">
                <a:pos x="T2" y="T3"/>
              </a:cxn>
              <a:cxn ang="T10">
                <a:pos x="T4" y="T5"/>
              </a:cxn>
              <a:cxn ang="T11">
                <a:pos x="T6" y="T7"/>
              </a:cxn>
            </a:cxnLst>
            <a:rect l="T12" t="T13" r="T14" b="T15"/>
            <a:pathLst>
              <a:path w="816" h="720">
                <a:moveTo>
                  <a:pt x="816" y="720"/>
                </a:moveTo>
                <a:cubicBezTo>
                  <a:pt x="732" y="700"/>
                  <a:pt x="648" y="680"/>
                  <a:pt x="576" y="624"/>
                </a:cubicBezTo>
                <a:cubicBezTo>
                  <a:pt x="504" y="568"/>
                  <a:pt x="480" y="488"/>
                  <a:pt x="384" y="384"/>
                </a:cubicBezTo>
                <a:cubicBezTo>
                  <a:pt x="288" y="280"/>
                  <a:pt x="64" y="64"/>
                  <a:pt x="0" y="0"/>
                </a:cubicBezTo>
              </a:path>
            </a:pathLst>
          </a:custGeom>
          <a:noFill/>
          <a:ln w="25400">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3515" name="Freeform 27"/>
          <p:cNvSpPr>
            <a:spLocks/>
          </p:cNvSpPr>
          <p:nvPr/>
        </p:nvSpPr>
        <p:spPr bwMode="auto">
          <a:xfrm>
            <a:off x="2768600" y="3505200"/>
            <a:ext cx="1701800" cy="1301750"/>
          </a:xfrm>
          <a:custGeom>
            <a:avLst/>
            <a:gdLst>
              <a:gd name="T0" fmla="*/ 2147483647 w 816"/>
              <a:gd name="T1" fmla="*/ 2147483647 h 960"/>
              <a:gd name="T2" fmla="*/ 2147483647 w 816"/>
              <a:gd name="T3" fmla="*/ 2147483647 h 960"/>
              <a:gd name="T4" fmla="*/ 2147483647 w 816"/>
              <a:gd name="T5" fmla="*/ 2147483647 h 960"/>
              <a:gd name="T6" fmla="*/ 2147483647 w 816"/>
              <a:gd name="T7" fmla="*/ 2147483647 h 960"/>
              <a:gd name="T8" fmla="*/ 0 w 816"/>
              <a:gd name="T9" fmla="*/ 0 h 960"/>
              <a:gd name="T10" fmla="*/ 0 60000 65536"/>
              <a:gd name="T11" fmla="*/ 0 60000 65536"/>
              <a:gd name="T12" fmla="*/ 0 60000 65536"/>
              <a:gd name="T13" fmla="*/ 0 60000 65536"/>
              <a:gd name="T14" fmla="*/ 0 60000 65536"/>
              <a:gd name="T15" fmla="*/ 0 w 816"/>
              <a:gd name="T16" fmla="*/ 0 h 960"/>
              <a:gd name="T17" fmla="*/ 816 w 816"/>
              <a:gd name="T18" fmla="*/ 960 h 960"/>
            </a:gdLst>
            <a:ahLst/>
            <a:cxnLst>
              <a:cxn ang="T10">
                <a:pos x="T0" y="T1"/>
              </a:cxn>
              <a:cxn ang="T11">
                <a:pos x="T2" y="T3"/>
              </a:cxn>
              <a:cxn ang="T12">
                <a:pos x="T4" y="T5"/>
              </a:cxn>
              <a:cxn ang="T13">
                <a:pos x="T6" y="T7"/>
              </a:cxn>
              <a:cxn ang="T14">
                <a:pos x="T8" y="T9"/>
              </a:cxn>
            </a:cxnLst>
            <a:rect l="T15" t="T16" r="T17" b="T18"/>
            <a:pathLst>
              <a:path w="816" h="960">
                <a:moveTo>
                  <a:pt x="816" y="960"/>
                </a:moveTo>
                <a:cubicBezTo>
                  <a:pt x="732" y="896"/>
                  <a:pt x="648" y="832"/>
                  <a:pt x="576" y="768"/>
                </a:cubicBezTo>
                <a:cubicBezTo>
                  <a:pt x="504" y="704"/>
                  <a:pt x="424" y="640"/>
                  <a:pt x="384" y="576"/>
                </a:cubicBezTo>
                <a:cubicBezTo>
                  <a:pt x="344" y="512"/>
                  <a:pt x="400" y="480"/>
                  <a:pt x="336" y="384"/>
                </a:cubicBezTo>
                <a:cubicBezTo>
                  <a:pt x="272" y="288"/>
                  <a:pt x="136" y="144"/>
                  <a:pt x="0" y="0"/>
                </a:cubicBezTo>
              </a:path>
            </a:pathLst>
          </a:custGeom>
          <a:noFill/>
          <a:ln w="25400">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3516" name="Freeform 28"/>
          <p:cNvSpPr>
            <a:spLocks/>
          </p:cNvSpPr>
          <p:nvPr/>
        </p:nvSpPr>
        <p:spPr bwMode="auto">
          <a:xfrm>
            <a:off x="2741613" y="3568700"/>
            <a:ext cx="1485900" cy="1563688"/>
          </a:xfrm>
          <a:custGeom>
            <a:avLst/>
            <a:gdLst>
              <a:gd name="T0" fmla="*/ 2147483647 w 720"/>
              <a:gd name="T1" fmla="*/ 2147483647 h 1104"/>
              <a:gd name="T2" fmla="*/ 2147483647 w 720"/>
              <a:gd name="T3" fmla="*/ 2147483647 h 1104"/>
              <a:gd name="T4" fmla="*/ 2147483647 w 720"/>
              <a:gd name="T5" fmla="*/ 2147483647 h 1104"/>
              <a:gd name="T6" fmla="*/ 2147483647 w 720"/>
              <a:gd name="T7" fmla="*/ 2147483647 h 1104"/>
              <a:gd name="T8" fmla="*/ 0 w 720"/>
              <a:gd name="T9" fmla="*/ 0 h 1104"/>
              <a:gd name="T10" fmla="*/ 0 60000 65536"/>
              <a:gd name="T11" fmla="*/ 0 60000 65536"/>
              <a:gd name="T12" fmla="*/ 0 60000 65536"/>
              <a:gd name="T13" fmla="*/ 0 60000 65536"/>
              <a:gd name="T14" fmla="*/ 0 60000 65536"/>
              <a:gd name="T15" fmla="*/ 0 w 720"/>
              <a:gd name="T16" fmla="*/ 0 h 1104"/>
              <a:gd name="T17" fmla="*/ 720 w 720"/>
              <a:gd name="T18" fmla="*/ 1104 h 1104"/>
            </a:gdLst>
            <a:ahLst/>
            <a:cxnLst>
              <a:cxn ang="T10">
                <a:pos x="T0" y="T1"/>
              </a:cxn>
              <a:cxn ang="T11">
                <a:pos x="T2" y="T3"/>
              </a:cxn>
              <a:cxn ang="T12">
                <a:pos x="T4" y="T5"/>
              </a:cxn>
              <a:cxn ang="T13">
                <a:pos x="T6" y="T7"/>
              </a:cxn>
              <a:cxn ang="T14">
                <a:pos x="T8" y="T9"/>
              </a:cxn>
            </a:cxnLst>
            <a:rect l="T15" t="T16" r="T17" b="T18"/>
            <a:pathLst>
              <a:path w="720" h="1104">
                <a:moveTo>
                  <a:pt x="720" y="1104"/>
                </a:moveTo>
                <a:cubicBezTo>
                  <a:pt x="588" y="940"/>
                  <a:pt x="456" y="776"/>
                  <a:pt x="384" y="672"/>
                </a:cubicBezTo>
                <a:cubicBezTo>
                  <a:pt x="312" y="568"/>
                  <a:pt x="296" y="528"/>
                  <a:pt x="288" y="480"/>
                </a:cubicBezTo>
                <a:cubicBezTo>
                  <a:pt x="280" y="432"/>
                  <a:pt x="384" y="464"/>
                  <a:pt x="336" y="384"/>
                </a:cubicBezTo>
                <a:cubicBezTo>
                  <a:pt x="288" y="304"/>
                  <a:pt x="56" y="64"/>
                  <a:pt x="0" y="0"/>
                </a:cubicBezTo>
              </a:path>
            </a:pathLst>
          </a:custGeom>
          <a:noFill/>
          <a:ln w="25400">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245" name="Freeform 29"/>
          <p:cNvSpPr>
            <a:spLocks/>
          </p:cNvSpPr>
          <p:nvPr/>
        </p:nvSpPr>
        <p:spPr bwMode="auto">
          <a:xfrm>
            <a:off x="2508250" y="4273550"/>
            <a:ext cx="1751013" cy="1300163"/>
          </a:xfrm>
          <a:custGeom>
            <a:avLst/>
            <a:gdLst>
              <a:gd name="T0" fmla="*/ 2147483647 w 816"/>
              <a:gd name="T1" fmla="*/ 2147483647 h 1008"/>
              <a:gd name="T2" fmla="*/ 2147483647 w 816"/>
              <a:gd name="T3" fmla="*/ 2147483647 h 1008"/>
              <a:gd name="T4" fmla="*/ 2147483647 w 816"/>
              <a:gd name="T5" fmla="*/ 2147483647 h 1008"/>
              <a:gd name="T6" fmla="*/ 2147483647 w 816"/>
              <a:gd name="T7" fmla="*/ 2147483647 h 1008"/>
              <a:gd name="T8" fmla="*/ 0 w 816"/>
              <a:gd name="T9" fmla="*/ 0 h 1008"/>
              <a:gd name="T10" fmla="*/ 0 60000 65536"/>
              <a:gd name="T11" fmla="*/ 0 60000 65536"/>
              <a:gd name="T12" fmla="*/ 0 60000 65536"/>
              <a:gd name="T13" fmla="*/ 0 60000 65536"/>
              <a:gd name="T14" fmla="*/ 0 60000 65536"/>
              <a:gd name="T15" fmla="*/ 0 w 816"/>
              <a:gd name="T16" fmla="*/ 0 h 1008"/>
              <a:gd name="T17" fmla="*/ 816 w 816"/>
              <a:gd name="T18" fmla="*/ 1008 h 1008"/>
            </a:gdLst>
            <a:ahLst/>
            <a:cxnLst>
              <a:cxn ang="T10">
                <a:pos x="T0" y="T1"/>
              </a:cxn>
              <a:cxn ang="T11">
                <a:pos x="T2" y="T3"/>
              </a:cxn>
              <a:cxn ang="T12">
                <a:pos x="T4" y="T5"/>
              </a:cxn>
              <a:cxn ang="T13">
                <a:pos x="T6" y="T7"/>
              </a:cxn>
              <a:cxn ang="T14">
                <a:pos x="T8" y="T9"/>
              </a:cxn>
            </a:cxnLst>
            <a:rect l="T15" t="T16" r="T17" b="T18"/>
            <a:pathLst>
              <a:path w="816" h="1008">
                <a:moveTo>
                  <a:pt x="816" y="1008"/>
                </a:moveTo>
                <a:cubicBezTo>
                  <a:pt x="712" y="876"/>
                  <a:pt x="608" y="744"/>
                  <a:pt x="528" y="624"/>
                </a:cubicBezTo>
                <a:cubicBezTo>
                  <a:pt x="448" y="504"/>
                  <a:pt x="368" y="368"/>
                  <a:pt x="336" y="288"/>
                </a:cubicBezTo>
                <a:cubicBezTo>
                  <a:pt x="304" y="208"/>
                  <a:pt x="392" y="192"/>
                  <a:pt x="336" y="144"/>
                </a:cubicBezTo>
                <a:cubicBezTo>
                  <a:pt x="280" y="96"/>
                  <a:pt x="56" y="24"/>
                  <a:pt x="0" y="0"/>
                </a:cubicBezTo>
              </a:path>
            </a:pathLst>
          </a:custGeom>
          <a:noFill/>
          <a:ln w="25400">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3518" name="Freeform 30"/>
          <p:cNvSpPr>
            <a:spLocks/>
          </p:cNvSpPr>
          <p:nvPr/>
        </p:nvSpPr>
        <p:spPr bwMode="auto">
          <a:xfrm>
            <a:off x="2754313" y="2051050"/>
            <a:ext cx="1631950" cy="863600"/>
          </a:xfrm>
          <a:custGeom>
            <a:avLst/>
            <a:gdLst>
              <a:gd name="T0" fmla="*/ 2147483647 w 720"/>
              <a:gd name="T1" fmla="*/ 0 h 480"/>
              <a:gd name="T2" fmla="*/ 2147483647 w 720"/>
              <a:gd name="T3" fmla="*/ 2147483647 h 480"/>
              <a:gd name="T4" fmla="*/ 2147483647 w 720"/>
              <a:gd name="T5" fmla="*/ 2147483647 h 480"/>
              <a:gd name="T6" fmla="*/ 0 w 720"/>
              <a:gd name="T7" fmla="*/ 2147483647 h 480"/>
              <a:gd name="T8" fmla="*/ 0 60000 65536"/>
              <a:gd name="T9" fmla="*/ 0 60000 65536"/>
              <a:gd name="T10" fmla="*/ 0 60000 65536"/>
              <a:gd name="T11" fmla="*/ 0 60000 65536"/>
              <a:gd name="T12" fmla="*/ 0 w 720"/>
              <a:gd name="T13" fmla="*/ 0 h 480"/>
              <a:gd name="T14" fmla="*/ 720 w 720"/>
              <a:gd name="T15" fmla="*/ 480 h 480"/>
            </a:gdLst>
            <a:ahLst/>
            <a:cxnLst>
              <a:cxn ang="T8">
                <a:pos x="T0" y="T1"/>
              </a:cxn>
              <a:cxn ang="T9">
                <a:pos x="T2" y="T3"/>
              </a:cxn>
              <a:cxn ang="T10">
                <a:pos x="T4" y="T5"/>
              </a:cxn>
              <a:cxn ang="T11">
                <a:pos x="T6" y="T7"/>
              </a:cxn>
            </a:cxnLst>
            <a:rect l="T12" t="T13" r="T14" b="T15"/>
            <a:pathLst>
              <a:path w="720" h="480">
                <a:moveTo>
                  <a:pt x="720" y="0"/>
                </a:moveTo>
                <a:cubicBezTo>
                  <a:pt x="656" y="40"/>
                  <a:pt x="592" y="80"/>
                  <a:pt x="528" y="144"/>
                </a:cubicBezTo>
                <a:cubicBezTo>
                  <a:pt x="464" y="208"/>
                  <a:pt x="424" y="328"/>
                  <a:pt x="336" y="384"/>
                </a:cubicBezTo>
                <a:cubicBezTo>
                  <a:pt x="248" y="440"/>
                  <a:pt x="56" y="464"/>
                  <a:pt x="0" y="480"/>
                </a:cubicBezTo>
              </a:path>
            </a:pathLst>
          </a:custGeom>
          <a:noFill/>
          <a:ln w="25400">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3519" name="Freeform 31"/>
          <p:cNvSpPr>
            <a:spLocks/>
          </p:cNvSpPr>
          <p:nvPr/>
        </p:nvSpPr>
        <p:spPr bwMode="auto">
          <a:xfrm>
            <a:off x="2782888" y="2312988"/>
            <a:ext cx="1679575" cy="798512"/>
          </a:xfrm>
          <a:custGeom>
            <a:avLst/>
            <a:gdLst>
              <a:gd name="T0" fmla="*/ 2147483647 w 816"/>
              <a:gd name="T1" fmla="*/ 0 h 408"/>
              <a:gd name="T2" fmla="*/ 2147483647 w 816"/>
              <a:gd name="T3" fmla="*/ 2147483647 h 408"/>
              <a:gd name="T4" fmla="*/ 2147483647 w 816"/>
              <a:gd name="T5" fmla="*/ 2147483647 h 408"/>
              <a:gd name="T6" fmla="*/ 0 w 816"/>
              <a:gd name="T7" fmla="*/ 2147483647 h 408"/>
              <a:gd name="T8" fmla="*/ 0 60000 65536"/>
              <a:gd name="T9" fmla="*/ 0 60000 65536"/>
              <a:gd name="T10" fmla="*/ 0 60000 65536"/>
              <a:gd name="T11" fmla="*/ 0 60000 65536"/>
              <a:gd name="T12" fmla="*/ 0 w 816"/>
              <a:gd name="T13" fmla="*/ 0 h 408"/>
              <a:gd name="T14" fmla="*/ 816 w 816"/>
              <a:gd name="T15" fmla="*/ 408 h 408"/>
            </a:gdLst>
            <a:ahLst/>
            <a:cxnLst>
              <a:cxn ang="T8">
                <a:pos x="T0" y="T1"/>
              </a:cxn>
              <a:cxn ang="T9">
                <a:pos x="T2" y="T3"/>
              </a:cxn>
              <a:cxn ang="T10">
                <a:pos x="T4" y="T5"/>
              </a:cxn>
              <a:cxn ang="T11">
                <a:pos x="T6" y="T7"/>
              </a:cxn>
            </a:cxnLst>
            <a:rect l="T12" t="T13" r="T14" b="T15"/>
            <a:pathLst>
              <a:path w="816" h="408">
                <a:moveTo>
                  <a:pt x="816" y="0"/>
                </a:moveTo>
                <a:cubicBezTo>
                  <a:pt x="676" y="88"/>
                  <a:pt x="536" y="176"/>
                  <a:pt x="432" y="240"/>
                </a:cubicBezTo>
                <a:cubicBezTo>
                  <a:pt x="328" y="304"/>
                  <a:pt x="264" y="360"/>
                  <a:pt x="192" y="384"/>
                </a:cubicBezTo>
                <a:cubicBezTo>
                  <a:pt x="120" y="408"/>
                  <a:pt x="32" y="384"/>
                  <a:pt x="0" y="384"/>
                </a:cubicBezTo>
              </a:path>
            </a:pathLst>
          </a:custGeom>
          <a:noFill/>
          <a:ln w="25400">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3520" name="Freeform 32"/>
          <p:cNvSpPr>
            <a:spLocks/>
          </p:cNvSpPr>
          <p:nvPr/>
        </p:nvSpPr>
        <p:spPr bwMode="auto">
          <a:xfrm>
            <a:off x="2798763" y="2586038"/>
            <a:ext cx="1671637" cy="554037"/>
          </a:xfrm>
          <a:custGeom>
            <a:avLst/>
            <a:gdLst>
              <a:gd name="T0" fmla="*/ 2147483647 w 768"/>
              <a:gd name="T1" fmla="*/ 0 h 296"/>
              <a:gd name="T2" fmla="*/ 2147483647 w 768"/>
              <a:gd name="T3" fmla="*/ 2147483647 h 296"/>
              <a:gd name="T4" fmla="*/ 2147483647 w 768"/>
              <a:gd name="T5" fmla="*/ 2147483647 h 296"/>
              <a:gd name="T6" fmla="*/ 2147483647 w 768"/>
              <a:gd name="T7" fmla="*/ 2147483647 h 296"/>
              <a:gd name="T8" fmla="*/ 0 w 768"/>
              <a:gd name="T9" fmla="*/ 2147483647 h 296"/>
              <a:gd name="T10" fmla="*/ 0 60000 65536"/>
              <a:gd name="T11" fmla="*/ 0 60000 65536"/>
              <a:gd name="T12" fmla="*/ 0 60000 65536"/>
              <a:gd name="T13" fmla="*/ 0 60000 65536"/>
              <a:gd name="T14" fmla="*/ 0 60000 65536"/>
              <a:gd name="T15" fmla="*/ 0 w 768"/>
              <a:gd name="T16" fmla="*/ 0 h 296"/>
              <a:gd name="T17" fmla="*/ 768 w 768"/>
              <a:gd name="T18" fmla="*/ 296 h 296"/>
            </a:gdLst>
            <a:ahLst/>
            <a:cxnLst>
              <a:cxn ang="T10">
                <a:pos x="T0" y="T1"/>
              </a:cxn>
              <a:cxn ang="T11">
                <a:pos x="T2" y="T3"/>
              </a:cxn>
              <a:cxn ang="T12">
                <a:pos x="T4" y="T5"/>
              </a:cxn>
              <a:cxn ang="T13">
                <a:pos x="T6" y="T7"/>
              </a:cxn>
              <a:cxn ang="T14">
                <a:pos x="T8" y="T9"/>
              </a:cxn>
            </a:cxnLst>
            <a:rect l="T15" t="T16" r="T17" b="T18"/>
            <a:pathLst>
              <a:path w="768" h="296">
                <a:moveTo>
                  <a:pt x="768" y="0"/>
                </a:moveTo>
                <a:cubicBezTo>
                  <a:pt x="656" y="52"/>
                  <a:pt x="544" y="104"/>
                  <a:pt x="480" y="144"/>
                </a:cubicBezTo>
                <a:cubicBezTo>
                  <a:pt x="416" y="184"/>
                  <a:pt x="432" y="216"/>
                  <a:pt x="384" y="240"/>
                </a:cubicBezTo>
                <a:cubicBezTo>
                  <a:pt x="336" y="264"/>
                  <a:pt x="256" y="280"/>
                  <a:pt x="192" y="288"/>
                </a:cubicBezTo>
                <a:cubicBezTo>
                  <a:pt x="128" y="296"/>
                  <a:pt x="32" y="288"/>
                  <a:pt x="0" y="288"/>
                </a:cubicBezTo>
              </a:path>
            </a:pathLst>
          </a:custGeom>
          <a:noFill/>
          <a:ln w="25400">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3521" name="Freeform 33"/>
          <p:cNvSpPr>
            <a:spLocks/>
          </p:cNvSpPr>
          <p:nvPr/>
        </p:nvSpPr>
        <p:spPr bwMode="auto">
          <a:xfrm>
            <a:off x="2782888" y="2916238"/>
            <a:ext cx="1687512" cy="96837"/>
          </a:xfrm>
          <a:custGeom>
            <a:avLst/>
            <a:gdLst>
              <a:gd name="T0" fmla="*/ 2147483647 w 768"/>
              <a:gd name="T1" fmla="*/ 0 h 48"/>
              <a:gd name="T2" fmla="*/ 0 w 768"/>
              <a:gd name="T3" fmla="*/ 2147483647 h 48"/>
              <a:gd name="T4" fmla="*/ 0 60000 65536"/>
              <a:gd name="T5" fmla="*/ 0 60000 65536"/>
              <a:gd name="T6" fmla="*/ 0 w 768"/>
              <a:gd name="T7" fmla="*/ 0 h 48"/>
              <a:gd name="T8" fmla="*/ 768 w 768"/>
              <a:gd name="T9" fmla="*/ 48 h 48"/>
            </a:gdLst>
            <a:ahLst/>
            <a:cxnLst>
              <a:cxn ang="T4">
                <a:pos x="T0" y="T1"/>
              </a:cxn>
              <a:cxn ang="T5">
                <a:pos x="T2" y="T3"/>
              </a:cxn>
            </a:cxnLst>
            <a:rect l="T6" t="T7" r="T8" b="T9"/>
            <a:pathLst>
              <a:path w="768" h="48">
                <a:moveTo>
                  <a:pt x="768" y="0"/>
                </a:moveTo>
                <a:cubicBezTo>
                  <a:pt x="768" y="0"/>
                  <a:pt x="384" y="24"/>
                  <a:pt x="0" y="48"/>
                </a:cubicBezTo>
              </a:path>
            </a:pathLst>
          </a:custGeom>
          <a:noFill/>
          <a:ln w="25400">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3522" name="Freeform 34"/>
          <p:cNvSpPr>
            <a:spLocks/>
          </p:cNvSpPr>
          <p:nvPr/>
        </p:nvSpPr>
        <p:spPr bwMode="auto">
          <a:xfrm>
            <a:off x="2768600" y="2879725"/>
            <a:ext cx="1701800" cy="185738"/>
          </a:xfrm>
          <a:custGeom>
            <a:avLst/>
            <a:gdLst>
              <a:gd name="T0" fmla="*/ 2147483647 w 768"/>
              <a:gd name="T1" fmla="*/ 2147483647 h 112"/>
              <a:gd name="T2" fmla="*/ 2147483647 w 768"/>
              <a:gd name="T3" fmla="*/ 2147483647 h 112"/>
              <a:gd name="T4" fmla="*/ 2147483647 w 768"/>
              <a:gd name="T5" fmla="*/ 2147483647 h 112"/>
              <a:gd name="T6" fmla="*/ 2147483647 w 768"/>
              <a:gd name="T7" fmla="*/ 2147483647 h 112"/>
              <a:gd name="T8" fmla="*/ 0 w 768"/>
              <a:gd name="T9" fmla="*/ 2147483647 h 112"/>
              <a:gd name="T10" fmla="*/ 0 60000 65536"/>
              <a:gd name="T11" fmla="*/ 0 60000 65536"/>
              <a:gd name="T12" fmla="*/ 0 60000 65536"/>
              <a:gd name="T13" fmla="*/ 0 60000 65536"/>
              <a:gd name="T14" fmla="*/ 0 60000 65536"/>
              <a:gd name="T15" fmla="*/ 0 w 768"/>
              <a:gd name="T16" fmla="*/ 0 h 112"/>
              <a:gd name="T17" fmla="*/ 768 w 768"/>
              <a:gd name="T18" fmla="*/ 112 h 112"/>
            </a:gdLst>
            <a:ahLst/>
            <a:cxnLst>
              <a:cxn ang="T10">
                <a:pos x="T0" y="T1"/>
              </a:cxn>
              <a:cxn ang="T11">
                <a:pos x="T2" y="T3"/>
              </a:cxn>
              <a:cxn ang="T12">
                <a:pos x="T4" y="T5"/>
              </a:cxn>
              <a:cxn ang="T13">
                <a:pos x="T6" y="T7"/>
              </a:cxn>
              <a:cxn ang="T14">
                <a:pos x="T8" y="T9"/>
              </a:cxn>
            </a:cxnLst>
            <a:rect l="T15" t="T16" r="T17" b="T18"/>
            <a:pathLst>
              <a:path w="768" h="112">
                <a:moveTo>
                  <a:pt x="768" y="112"/>
                </a:moveTo>
                <a:cubicBezTo>
                  <a:pt x="676" y="72"/>
                  <a:pt x="584" y="32"/>
                  <a:pt x="528" y="16"/>
                </a:cubicBezTo>
                <a:cubicBezTo>
                  <a:pt x="472" y="0"/>
                  <a:pt x="480" y="16"/>
                  <a:pt x="432" y="16"/>
                </a:cubicBezTo>
                <a:cubicBezTo>
                  <a:pt x="384" y="16"/>
                  <a:pt x="312" y="8"/>
                  <a:pt x="240" y="16"/>
                </a:cubicBezTo>
                <a:cubicBezTo>
                  <a:pt x="168" y="24"/>
                  <a:pt x="40" y="56"/>
                  <a:pt x="0" y="64"/>
                </a:cubicBezTo>
              </a:path>
            </a:pathLst>
          </a:custGeom>
          <a:noFill/>
          <a:ln w="25400">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3523" name="Freeform 35"/>
          <p:cNvSpPr>
            <a:spLocks/>
          </p:cNvSpPr>
          <p:nvPr/>
        </p:nvSpPr>
        <p:spPr bwMode="auto">
          <a:xfrm>
            <a:off x="2798763" y="3171825"/>
            <a:ext cx="1574800" cy="311150"/>
          </a:xfrm>
          <a:custGeom>
            <a:avLst/>
            <a:gdLst>
              <a:gd name="T0" fmla="*/ 2147483647 w 720"/>
              <a:gd name="T1" fmla="*/ 2147483647 h 240"/>
              <a:gd name="T2" fmla="*/ 2147483647 w 720"/>
              <a:gd name="T3" fmla="*/ 2147483647 h 240"/>
              <a:gd name="T4" fmla="*/ 2147483647 w 720"/>
              <a:gd name="T5" fmla="*/ 2147483647 h 240"/>
              <a:gd name="T6" fmla="*/ 0 w 720"/>
              <a:gd name="T7" fmla="*/ 0 h 240"/>
              <a:gd name="T8" fmla="*/ 0 60000 65536"/>
              <a:gd name="T9" fmla="*/ 0 60000 65536"/>
              <a:gd name="T10" fmla="*/ 0 60000 65536"/>
              <a:gd name="T11" fmla="*/ 0 60000 65536"/>
              <a:gd name="T12" fmla="*/ 0 w 720"/>
              <a:gd name="T13" fmla="*/ 0 h 240"/>
              <a:gd name="T14" fmla="*/ 720 w 720"/>
              <a:gd name="T15" fmla="*/ 240 h 240"/>
            </a:gdLst>
            <a:ahLst/>
            <a:cxnLst>
              <a:cxn ang="T8">
                <a:pos x="T0" y="T1"/>
              </a:cxn>
              <a:cxn ang="T9">
                <a:pos x="T2" y="T3"/>
              </a:cxn>
              <a:cxn ang="T10">
                <a:pos x="T4" y="T5"/>
              </a:cxn>
              <a:cxn ang="T11">
                <a:pos x="T6" y="T7"/>
              </a:cxn>
            </a:cxnLst>
            <a:rect l="T12" t="T13" r="T14" b="T15"/>
            <a:pathLst>
              <a:path w="720" h="240">
                <a:moveTo>
                  <a:pt x="720" y="240"/>
                </a:moveTo>
                <a:cubicBezTo>
                  <a:pt x="648" y="208"/>
                  <a:pt x="576" y="176"/>
                  <a:pt x="528" y="144"/>
                </a:cubicBezTo>
                <a:cubicBezTo>
                  <a:pt x="480" y="112"/>
                  <a:pt x="520" y="72"/>
                  <a:pt x="432" y="48"/>
                </a:cubicBezTo>
                <a:cubicBezTo>
                  <a:pt x="344" y="24"/>
                  <a:pt x="172" y="12"/>
                  <a:pt x="0" y="0"/>
                </a:cubicBezTo>
              </a:path>
            </a:pathLst>
          </a:custGeom>
          <a:noFill/>
          <a:ln w="25400">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3524" name="Freeform 36"/>
          <p:cNvSpPr>
            <a:spLocks/>
          </p:cNvSpPr>
          <p:nvPr/>
        </p:nvSpPr>
        <p:spPr bwMode="auto">
          <a:xfrm>
            <a:off x="2798763" y="3238500"/>
            <a:ext cx="1587500" cy="661988"/>
          </a:xfrm>
          <a:custGeom>
            <a:avLst/>
            <a:gdLst>
              <a:gd name="T0" fmla="*/ 2147483647 w 768"/>
              <a:gd name="T1" fmla="*/ 2147483647 h 480"/>
              <a:gd name="T2" fmla="*/ 2147483647 w 768"/>
              <a:gd name="T3" fmla="*/ 2147483647 h 480"/>
              <a:gd name="T4" fmla="*/ 2147483647 w 768"/>
              <a:gd name="T5" fmla="*/ 2147483647 h 480"/>
              <a:gd name="T6" fmla="*/ 2147483647 w 768"/>
              <a:gd name="T7" fmla="*/ 2147483647 h 480"/>
              <a:gd name="T8" fmla="*/ 0 w 768"/>
              <a:gd name="T9" fmla="*/ 0 h 480"/>
              <a:gd name="T10" fmla="*/ 0 60000 65536"/>
              <a:gd name="T11" fmla="*/ 0 60000 65536"/>
              <a:gd name="T12" fmla="*/ 0 60000 65536"/>
              <a:gd name="T13" fmla="*/ 0 60000 65536"/>
              <a:gd name="T14" fmla="*/ 0 60000 65536"/>
              <a:gd name="T15" fmla="*/ 0 w 768"/>
              <a:gd name="T16" fmla="*/ 0 h 480"/>
              <a:gd name="T17" fmla="*/ 768 w 768"/>
              <a:gd name="T18" fmla="*/ 480 h 480"/>
            </a:gdLst>
            <a:ahLst/>
            <a:cxnLst>
              <a:cxn ang="T10">
                <a:pos x="T0" y="T1"/>
              </a:cxn>
              <a:cxn ang="T11">
                <a:pos x="T2" y="T3"/>
              </a:cxn>
              <a:cxn ang="T12">
                <a:pos x="T4" y="T5"/>
              </a:cxn>
              <a:cxn ang="T13">
                <a:pos x="T6" y="T7"/>
              </a:cxn>
              <a:cxn ang="T14">
                <a:pos x="T8" y="T9"/>
              </a:cxn>
            </a:cxnLst>
            <a:rect l="T15" t="T16" r="T17" b="T18"/>
            <a:pathLst>
              <a:path w="768" h="480">
                <a:moveTo>
                  <a:pt x="768" y="480"/>
                </a:moveTo>
                <a:cubicBezTo>
                  <a:pt x="696" y="472"/>
                  <a:pt x="624" y="464"/>
                  <a:pt x="576" y="432"/>
                </a:cubicBezTo>
                <a:cubicBezTo>
                  <a:pt x="528" y="400"/>
                  <a:pt x="520" y="328"/>
                  <a:pt x="480" y="288"/>
                </a:cubicBezTo>
                <a:cubicBezTo>
                  <a:pt x="440" y="248"/>
                  <a:pt x="416" y="240"/>
                  <a:pt x="336" y="192"/>
                </a:cubicBezTo>
                <a:cubicBezTo>
                  <a:pt x="256" y="144"/>
                  <a:pt x="56" y="32"/>
                  <a:pt x="0" y="0"/>
                </a:cubicBezTo>
              </a:path>
            </a:pathLst>
          </a:custGeom>
          <a:noFill/>
          <a:ln w="25400">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a:p>
        </p:txBody>
      </p:sp>
      <p:pic>
        <p:nvPicPr>
          <p:cNvPr id="9253" name="Picture 37" descr="filling_bladder"/>
          <p:cNvPicPr>
            <a:picLocks noChangeAspect="1" noChangeArrowheads="1"/>
          </p:cNvPicPr>
          <p:nvPr/>
        </p:nvPicPr>
        <p:blipFill>
          <a:blip r:embed="rId3" cstate="print">
            <a:clrChange>
              <a:clrFrom>
                <a:srgbClr val="698893"/>
              </a:clrFrom>
              <a:clrTo>
                <a:srgbClr val="698893">
                  <a:alpha val="0"/>
                </a:srgbClr>
              </a:clrTo>
            </a:clrChange>
            <a:extLst>
              <a:ext uri="{28A0092B-C50C-407E-A947-70E740481C1C}">
                <a14:useLocalDpi xmlns:a14="http://schemas.microsoft.com/office/drawing/2010/main" val="0"/>
              </a:ext>
            </a:extLst>
          </a:blip>
          <a:srcRect/>
          <a:stretch>
            <a:fillRect/>
          </a:stretch>
        </p:blipFill>
        <p:spPr bwMode="auto">
          <a:xfrm>
            <a:off x="3935413" y="5238750"/>
            <a:ext cx="1092200"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526" name="Picture 38" descr="iris"/>
          <p:cNvPicPr>
            <a:picLocks noChangeAspect="1" noChangeArrowheads="1"/>
          </p:cNvPicPr>
          <p:nvPr/>
        </p:nvPicPr>
        <p:blipFill>
          <a:blip r:embed="rId4">
            <a:clrChange>
              <a:clrFrom>
                <a:srgbClr val="678591"/>
              </a:clrFrom>
              <a:clrTo>
                <a:srgbClr val="678591">
                  <a:alpha val="0"/>
                </a:srgbClr>
              </a:clrTo>
            </a:clrChange>
            <a:extLst>
              <a:ext uri="{28A0092B-C50C-407E-A947-70E740481C1C}">
                <a14:useLocalDpi xmlns:a14="http://schemas.microsoft.com/office/drawing/2010/main" val="0"/>
              </a:ext>
            </a:extLst>
          </a:blip>
          <a:srcRect/>
          <a:stretch>
            <a:fillRect/>
          </a:stretch>
        </p:blipFill>
        <p:spPr bwMode="auto">
          <a:xfrm>
            <a:off x="4033838" y="1873250"/>
            <a:ext cx="747712"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527" name="Picture 39" descr="heart"/>
          <p:cNvPicPr>
            <a:picLocks noChangeAspect="1" noChangeArrowheads="1"/>
          </p:cNvPicPr>
          <p:nvPr/>
        </p:nvPicPr>
        <p:blipFill>
          <a:blip r:embed="rId5">
            <a:clrChange>
              <a:clrFrom>
                <a:srgbClr val="678591"/>
              </a:clrFrom>
              <a:clrTo>
                <a:srgbClr val="678591">
                  <a:alpha val="0"/>
                </a:srgbClr>
              </a:clrTo>
            </a:clrChange>
            <a:extLst>
              <a:ext uri="{28A0092B-C50C-407E-A947-70E740481C1C}">
                <a14:useLocalDpi xmlns:a14="http://schemas.microsoft.com/office/drawing/2010/main" val="0"/>
              </a:ext>
            </a:extLst>
          </a:blip>
          <a:srcRect/>
          <a:stretch>
            <a:fillRect/>
          </a:stretch>
        </p:blipFill>
        <p:spPr bwMode="auto">
          <a:xfrm>
            <a:off x="4024313" y="3160713"/>
            <a:ext cx="762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528" name="Picture 40" descr="gallbladder"/>
          <p:cNvPicPr>
            <a:picLocks noChangeAspect="1" noChangeArrowheads="1"/>
          </p:cNvPicPr>
          <p:nvPr/>
        </p:nvPicPr>
        <p:blipFill>
          <a:blip r:embed="rId6">
            <a:clrChange>
              <a:clrFrom>
                <a:srgbClr val="678591"/>
              </a:clrFrom>
              <a:clrTo>
                <a:srgbClr val="678591">
                  <a:alpha val="0"/>
                </a:srgbClr>
              </a:clrTo>
            </a:clrChange>
            <a:extLst>
              <a:ext uri="{28A0092B-C50C-407E-A947-70E740481C1C}">
                <a14:useLocalDpi xmlns:a14="http://schemas.microsoft.com/office/drawing/2010/main" val="0"/>
              </a:ext>
            </a:extLst>
          </a:blip>
          <a:srcRect/>
          <a:stretch>
            <a:fillRect/>
          </a:stretch>
        </p:blipFill>
        <p:spPr bwMode="auto">
          <a:xfrm>
            <a:off x="4197350" y="3679825"/>
            <a:ext cx="579438"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529" name="Picture 41" descr="stomach"/>
          <p:cNvPicPr>
            <a:picLocks noChangeAspect="1" noChangeArrowheads="1"/>
          </p:cNvPicPr>
          <p:nvPr/>
        </p:nvPicPr>
        <p:blipFill>
          <a:blip r:embed="rId7">
            <a:clrChange>
              <a:clrFrom>
                <a:srgbClr val="678591"/>
              </a:clrFrom>
              <a:clrTo>
                <a:srgbClr val="678591">
                  <a:alpha val="0"/>
                </a:srgbClr>
              </a:clrTo>
            </a:clrChange>
            <a:extLst>
              <a:ext uri="{28A0092B-C50C-407E-A947-70E740481C1C}">
                <a14:useLocalDpi xmlns:a14="http://schemas.microsoft.com/office/drawing/2010/main" val="0"/>
              </a:ext>
            </a:extLst>
          </a:blip>
          <a:srcRect/>
          <a:stretch>
            <a:fillRect/>
          </a:stretch>
        </p:blipFill>
        <p:spPr bwMode="auto">
          <a:xfrm>
            <a:off x="3763963" y="3933825"/>
            <a:ext cx="1327150"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530" name="Picture 42" descr="lacrimal"/>
          <p:cNvPicPr>
            <a:picLocks noChangeAspect="1" noChangeArrowheads="1"/>
          </p:cNvPicPr>
          <p:nvPr/>
        </p:nvPicPr>
        <p:blipFill>
          <a:blip r:embed="rId8">
            <a:clrChange>
              <a:clrFrom>
                <a:srgbClr val="678591"/>
              </a:clrFrom>
              <a:clrTo>
                <a:srgbClr val="678591">
                  <a:alpha val="0"/>
                </a:srgbClr>
              </a:clrTo>
            </a:clrChange>
            <a:extLst>
              <a:ext uri="{28A0092B-C50C-407E-A947-70E740481C1C}">
                <a14:useLocalDpi xmlns:a14="http://schemas.microsoft.com/office/drawing/2010/main" val="0"/>
              </a:ext>
            </a:extLst>
          </a:blip>
          <a:srcRect r="25278" b="25926"/>
          <a:stretch>
            <a:fillRect/>
          </a:stretch>
        </p:blipFill>
        <p:spPr bwMode="auto">
          <a:xfrm>
            <a:off x="4197350" y="2232025"/>
            <a:ext cx="488950"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531" name="Picture 43" descr="salivary"/>
          <p:cNvPicPr>
            <a:picLocks noChangeAspect="1" noChangeArrowheads="1"/>
          </p:cNvPicPr>
          <p:nvPr/>
        </p:nvPicPr>
        <p:blipFill>
          <a:blip r:embed="rId9">
            <a:clrChange>
              <a:clrFrom>
                <a:srgbClr val="678591"/>
              </a:clrFrom>
              <a:clrTo>
                <a:srgbClr val="678591">
                  <a:alpha val="0"/>
                </a:srgbClr>
              </a:clrTo>
            </a:clrChange>
            <a:extLst>
              <a:ext uri="{28A0092B-C50C-407E-A947-70E740481C1C}">
                <a14:useLocalDpi xmlns:a14="http://schemas.microsoft.com/office/drawing/2010/main" val="0"/>
              </a:ext>
            </a:extLst>
          </a:blip>
          <a:srcRect/>
          <a:stretch>
            <a:fillRect/>
          </a:stretch>
        </p:blipFill>
        <p:spPr bwMode="auto">
          <a:xfrm>
            <a:off x="4032250" y="2362200"/>
            <a:ext cx="795338" cy="95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532" name="Text Box 44"/>
          <p:cNvSpPr txBox="1">
            <a:spLocks noChangeArrowheads="1"/>
          </p:cNvSpPr>
          <p:nvPr/>
        </p:nvSpPr>
        <p:spPr bwMode="auto">
          <a:xfrm>
            <a:off x="5365750" y="3681413"/>
            <a:ext cx="33274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type="none" w="sm" len="sm"/>
                <a:tailEnd type="none" w="sm" len="sm"/>
              </a14:hiddenLine>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algn="l">
              <a:spcBef>
                <a:spcPct val="50000"/>
              </a:spcBef>
            </a:pPr>
            <a:r>
              <a:rPr lang="en-US" sz="1800" b="1">
                <a:solidFill>
                  <a:schemeClr val="tx1"/>
                </a:solidFill>
                <a:latin typeface="Arial" pitchFamily="34" charset="0"/>
                <a:cs typeface="Arial" pitchFamily="34" charset="0"/>
              </a:rPr>
              <a:t>Gallbladder</a:t>
            </a:r>
          </a:p>
        </p:txBody>
      </p:sp>
      <p:pic>
        <p:nvPicPr>
          <p:cNvPr id="63533" name="Picture 45" descr="colon"/>
          <p:cNvPicPr>
            <a:picLocks noChangeAspect="1" noChangeArrowheads="1"/>
          </p:cNvPicPr>
          <p:nvPr/>
        </p:nvPicPr>
        <p:blipFill>
          <a:blip r:embed="rId10">
            <a:clrChange>
              <a:clrFrom>
                <a:srgbClr val="678591"/>
              </a:clrFrom>
              <a:clrTo>
                <a:srgbClr val="678591">
                  <a:alpha val="0"/>
                </a:srgbClr>
              </a:clrTo>
            </a:clrChange>
            <a:extLst>
              <a:ext uri="{28A0092B-C50C-407E-A947-70E740481C1C}">
                <a14:useLocalDpi xmlns:a14="http://schemas.microsoft.com/office/drawing/2010/main" val="0"/>
              </a:ext>
            </a:extLst>
          </a:blip>
          <a:srcRect/>
          <a:stretch>
            <a:fillRect/>
          </a:stretch>
        </p:blipFill>
        <p:spPr bwMode="auto">
          <a:xfrm>
            <a:off x="3429000" y="4376738"/>
            <a:ext cx="2159000"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350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350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350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350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350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350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350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350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351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351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351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351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351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351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6351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6352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6352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6352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6352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63524"/>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63526"/>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63527"/>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63528"/>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63529"/>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63530"/>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63531"/>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63533"/>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63516"/>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63492"/>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63493"/>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63494"/>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63495"/>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63496"/>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63497"/>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63532"/>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63515"/>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634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2" grpId="0"/>
      <p:bldP spid="63493" grpId="0"/>
      <p:bldP spid="63494" grpId="0"/>
      <p:bldP spid="63495" grpId="0"/>
      <p:bldP spid="63496" grpId="0"/>
      <p:bldP spid="63497" grpId="0"/>
      <p:bldP spid="63499" grpId="0"/>
      <p:bldP spid="63500" grpId="0" animBg="1"/>
      <p:bldP spid="63501" grpId="0" animBg="1"/>
      <p:bldP spid="63502" grpId="0" animBg="1"/>
      <p:bldP spid="63505" grpId="0" animBg="1"/>
      <p:bldP spid="63506" grpId="0" animBg="1"/>
      <p:bldP spid="63507" grpId="0" animBg="1"/>
      <p:bldP spid="63508" grpId="0" animBg="1"/>
      <p:bldP spid="63509" grpId="0" animBg="1"/>
      <p:bldP spid="63510" grpId="0" animBg="1"/>
      <p:bldP spid="63511" grpId="0" animBg="1"/>
      <p:bldP spid="63512" grpId="0" animBg="1"/>
      <p:bldP spid="63513" grpId="0" animBg="1"/>
      <p:bldP spid="63514" grpId="0" animBg="1"/>
      <p:bldP spid="63515" grpId="0" animBg="1"/>
      <p:bldP spid="63516" grpId="0" animBg="1"/>
      <p:bldP spid="63518" grpId="0" animBg="1"/>
      <p:bldP spid="63519" grpId="0" animBg="1"/>
      <p:bldP spid="63520" grpId="0" animBg="1"/>
      <p:bldP spid="63521" grpId="0" animBg="1"/>
      <p:bldP spid="63522" grpId="0" animBg="1"/>
      <p:bldP spid="63523" grpId="0" animBg="1"/>
      <p:bldP spid="63524" grpId="0" animBg="1"/>
      <p:bldP spid="6353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500063" y="357188"/>
            <a:ext cx="7772400" cy="1143000"/>
          </a:xfrm>
        </p:spPr>
        <p:txBody>
          <a:bodyPr/>
          <a:lstStyle/>
          <a:p>
            <a:pPr algn="ctr"/>
            <a:r>
              <a:rPr lang="en-US" smtClean="0"/>
              <a:t>Low  persistence and adherence of medications for OAB/urge incontinence </a:t>
            </a:r>
          </a:p>
        </p:txBody>
      </p:sp>
      <p:sp>
        <p:nvSpPr>
          <p:cNvPr id="10243" name="Rectangle 3"/>
          <p:cNvSpPr>
            <a:spLocks noChangeArrowheads="1"/>
          </p:cNvSpPr>
          <p:nvPr/>
        </p:nvSpPr>
        <p:spPr bwMode="auto">
          <a:xfrm>
            <a:off x="1001713" y="1743075"/>
            <a:ext cx="18415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endParaRPr lang="nl-NL"/>
          </a:p>
        </p:txBody>
      </p:sp>
      <p:sp>
        <p:nvSpPr>
          <p:cNvPr id="10244" name="Rectangle 4"/>
          <p:cNvSpPr>
            <a:spLocks noChangeArrowheads="1"/>
          </p:cNvSpPr>
          <p:nvPr/>
        </p:nvSpPr>
        <p:spPr bwMode="auto">
          <a:xfrm>
            <a:off x="2928938" y="5786438"/>
            <a:ext cx="60515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a:solidFill>
                  <a:schemeClr val="tx1"/>
                </a:solidFill>
              </a:rPr>
              <a:t>1. Kelleher CJ et al. Br J Obstet Gynaecol 104: 988-993, 1997</a:t>
            </a:r>
          </a:p>
          <a:p>
            <a:r>
              <a:rPr lang="en-US" sz="1200" b="1">
                <a:solidFill>
                  <a:schemeClr val="tx1"/>
                </a:solidFill>
              </a:rPr>
              <a:t>2. Yu YF et al. Value Health 8: 495-505, 2005</a:t>
            </a:r>
          </a:p>
          <a:p>
            <a:r>
              <a:rPr lang="en-US" sz="1200" b="1">
                <a:solidFill>
                  <a:schemeClr val="tx1"/>
                </a:solidFill>
              </a:rPr>
              <a:t>3. Gopal M et al. Obstet Gynecol 112: 1311-1318, 2008</a:t>
            </a:r>
          </a:p>
        </p:txBody>
      </p:sp>
      <p:graphicFrame>
        <p:nvGraphicFramePr>
          <p:cNvPr id="10245" name="Object 2"/>
          <p:cNvGraphicFramePr>
            <a:graphicFrameLocks noChangeAspect="1"/>
          </p:cNvGraphicFramePr>
          <p:nvPr/>
        </p:nvGraphicFramePr>
        <p:xfrm>
          <a:off x="1066800" y="1524000"/>
          <a:ext cx="6859588" cy="4064000"/>
        </p:xfrm>
        <a:graphic>
          <a:graphicData uri="http://schemas.openxmlformats.org/presentationml/2006/ole">
            <mc:AlternateContent xmlns:mc="http://schemas.openxmlformats.org/markup-compatibility/2006">
              <mc:Choice xmlns:v="urn:schemas-microsoft-com:vml" Requires="v">
                <p:oleObj spid="_x0000_s10248" name="Grafiek" r:id="rId3" imgW="6858000" imgH="4067085" progId="MSGraph.Chart.8">
                  <p:embed followColorScheme="full"/>
                </p:oleObj>
              </mc:Choice>
              <mc:Fallback>
                <p:oleObj name="Grafiek" r:id="rId3" imgW="6858000" imgH="4067085" progId="MSGraph.Chart.8">
                  <p:embed followColorScheme="full"/>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6800" y="1524000"/>
                        <a:ext cx="6859588" cy="406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68313" y="260350"/>
            <a:ext cx="7772400" cy="1143000"/>
          </a:xfrm>
        </p:spPr>
        <p:txBody>
          <a:bodyPr/>
          <a:lstStyle/>
          <a:p>
            <a:pPr eaLnBrk="1" hangingPunct="1"/>
            <a:r>
              <a:rPr lang="en-US" b="0" smtClean="0">
                <a:latin typeface="Verdana" pitchFamily="34" charset="0"/>
              </a:rPr>
              <a:t>Reasons for failure of OAB drug therapy</a:t>
            </a:r>
          </a:p>
        </p:txBody>
      </p:sp>
      <p:sp>
        <p:nvSpPr>
          <p:cNvPr id="11267" name="Rectangle 3"/>
          <p:cNvSpPr>
            <a:spLocks noGrp="1" noChangeArrowheads="1"/>
          </p:cNvSpPr>
          <p:nvPr>
            <p:ph type="body" idx="1"/>
          </p:nvPr>
        </p:nvSpPr>
        <p:spPr>
          <a:xfrm>
            <a:off x="285750" y="1412875"/>
            <a:ext cx="8501063" cy="3802063"/>
          </a:xfrm>
        </p:spPr>
        <p:txBody>
          <a:bodyPr/>
          <a:lstStyle/>
          <a:p>
            <a:pPr lvl="1" eaLnBrk="1" hangingPunct="1">
              <a:spcBef>
                <a:spcPct val="0"/>
              </a:spcBef>
              <a:buClr>
                <a:srgbClr val="E3180A"/>
              </a:buClr>
              <a:buSzPct val="125000"/>
              <a:buFont typeface="Times" charset="0"/>
              <a:buChar char="•"/>
            </a:pPr>
            <a:r>
              <a:rPr lang="nl-NL" u="sng" smtClean="0">
                <a:latin typeface="Verdana" pitchFamily="34" charset="0"/>
              </a:rPr>
              <a:t>Treatment is not effective enough</a:t>
            </a:r>
            <a:endParaRPr lang="nl-NL" smtClean="0">
              <a:latin typeface="Verdana" pitchFamily="34" charset="0"/>
            </a:endParaRPr>
          </a:p>
          <a:p>
            <a:pPr lvl="1" eaLnBrk="1" hangingPunct="1">
              <a:spcBef>
                <a:spcPct val="0"/>
              </a:spcBef>
              <a:buClr>
                <a:srgbClr val="E3180A"/>
              </a:buClr>
              <a:buSzPct val="125000"/>
              <a:buFont typeface="Times" charset="0"/>
              <a:buChar char="•"/>
            </a:pPr>
            <a:endParaRPr lang="nl-NL" smtClean="0">
              <a:latin typeface="Verdana" pitchFamily="34" charset="0"/>
            </a:endParaRPr>
          </a:p>
          <a:p>
            <a:pPr lvl="1" eaLnBrk="1" hangingPunct="1">
              <a:spcBef>
                <a:spcPct val="0"/>
              </a:spcBef>
              <a:buClr>
                <a:srgbClr val="E3180A"/>
              </a:buClr>
              <a:buSzPct val="125000"/>
              <a:buFont typeface="Times" charset="0"/>
              <a:buChar char="•"/>
            </a:pPr>
            <a:r>
              <a:rPr lang="nl-NL" u="sng" smtClean="0">
                <a:latin typeface="Verdana" pitchFamily="34" charset="0"/>
              </a:rPr>
              <a:t>Treatment has too many side effects</a:t>
            </a:r>
            <a:endParaRPr lang="nl-NL" smtClean="0">
              <a:latin typeface="Verdana" pitchFamily="34" charset="0"/>
            </a:endParaRPr>
          </a:p>
          <a:p>
            <a:pPr lvl="1" eaLnBrk="1" hangingPunct="1">
              <a:spcBef>
                <a:spcPct val="0"/>
              </a:spcBef>
              <a:buClr>
                <a:srgbClr val="E3180A"/>
              </a:buClr>
              <a:buSzPct val="125000"/>
              <a:buFont typeface="Times" charset="0"/>
              <a:buChar char="•"/>
            </a:pPr>
            <a:endParaRPr lang="nl-NL" smtClean="0">
              <a:latin typeface="Verdana" pitchFamily="34" charset="0"/>
            </a:endParaRPr>
          </a:p>
          <a:p>
            <a:pPr lvl="1" eaLnBrk="1" hangingPunct="1">
              <a:spcBef>
                <a:spcPct val="0"/>
              </a:spcBef>
              <a:buClr>
                <a:srgbClr val="E3180A"/>
              </a:buClr>
              <a:buSzPct val="125000"/>
              <a:buFont typeface="Times" charset="0"/>
              <a:buChar char="•"/>
            </a:pPr>
            <a:r>
              <a:rPr lang="nl-NL" smtClean="0">
                <a:latin typeface="Verdana" pitchFamily="34" charset="0"/>
              </a:rPr>
              <a:t>Unrealistic expectations</a:t>
            </a:r>
          </a:p>
          <a:p>
            <a:pPr lvl="1" eaLnBrk="1" hangingPunct="1">
              <a:spcBef>
                <a:spcPct val="0"/>
              </a:spcBef>
              <a:buClr>
                <a:srgbClr val="E3180A"/>
              </a:buClr>
              <a:buSzPct val="125000"/>
              <a:buFont typeface="Times" charset="0"/>
              <a:buChar char="•"/>
            </a:pPr>
            <a:endParaRPr lang="nl-NL" smtClean="0">
              <a:latin typeface="Verdana" pitchFamily="34" charset="0"/>
            </a:endParaRPr>
          </a:p>
          <a:p>
            <a:pPr lvl="1" eaLnBrk="1" hangingPunct="1">
              <a:spcBef>
                <a:spcPct val="0"/>
              </a:spcBef>
              <a:buClr>
                <a:srgbClr val="E3180A"/>
              </a:buClr>
              <a:buSzPct val="125000"/>
              <a:buFont typeface="Times" charset="0"/>
              <a:buChar char="•"/>
            </a:pPr>
            <a:r>
              <a:rPr lang="nl-NL" smtClean="0">
                <a:latin typeface="Verdana" pitchFamily="34" charset="0"/>
              </a:rPr>
              <a:t>Insufficient work-up  (e.g. no  FVC)</a:t>
            </a:r>
          </a:p>
          <a:p>
            <a:pPr lvl="1" eaLnBrk="1" hangingPunct="1">
              <a:spcBef>
                <a:spcPct val="0"/>
              </a:spcBef>
              <a:buClr>
                <a:srgbClr val="E3180A"/>
              </a:buClr>
              <a:buSzPct val="125000"/>
              <a:buFont typeface="Times" charset="0"/>
              <a:buChar char="•"/>
            </a:pPr>
            <a:endParaRPr lang="nl-NL" smtClean="0">
              <a:latin typeface="Verdana" pitchFamily="34" charset="0"/>
            </a:endParaRPr>
          </a:p>
          <a:p>
            <a:pPr lvl="1" eaLnBrk="1" hangingPunct="1">
              <a:spcBef>
                <a:spcPct val="0"/>
              </a:spcBef>
              <a:buClr>
                <a:srgbClr val="E3180A"/>
              </a:buClr>
              <a:buSzPct val="125000"/>
              <a:buFont typeface="Times" charset="0"/>
              <a:buChar char="•"/>
            </a:pPr>
            <a:r>
              <a:rPr lang="nl-NL" smtClean="0">
                <a:latin typeface="Verdana" pitchFamily="34" charset="0"/>
              </a:rPr>
              <a:t>Fluctuating symptoms</a:t>
            </a:r>
          </a:p>
          <a:p>
            <a:pPr lvl="1" eaLnBrk="1" hangingPunct="1">
              <a:spcBef>
                <a:spcPct val="0"/>
              </a:spcBef>
              <a:buClr>
                <a:srgbClr val="E3180A"/>
              </a:buClr>
              <a:buSzPct val="125000"/>
              <a:buFont typeface="Times" charset="0"/>
              <a:buChar char="•"/>
            </a:pPr>
            <a:endParaRPr lang="nl-NL" smtClean="0">
              <a:latin typeface="Verdana" pitchFamily="34" charset="0"/>
            </a:endParaRPr>
          </a:p>
          <a:p>
            <a:pPr lvl="1" eaLnBrk="1" hangingPunct="1">
              <a:spcBef>
                <a:spcPct val="0"/>
              </a:spcBef>
              <a:buClr>
                <a:srgbClr val="E3180A"/>
              </a:buClr>
              <a:buSzPct val="125000"/>
              <a:buFont typeface="Times" charset="0"/>
              <a:buChar char="•"/>
            </a:pPr>
            <a:r>
              <a:rPr lang="nl-NL" smtClean="0">
                <a:latin typeface="Verdana" pitchFamily="34" charset="0"/>
              </a:rPr>
              <a:t>Confounding co-morbidity (Constipation, UTI)</a:t>
            </a:r>
          </a:p>
          <a:p>
            <a:pPr lvl="1" eaLnBrk="1" hangingPunct="1">
              <a:spcBef>
                <a:spcPct val="0"/>
              </a:spcBef>
              <a:buClr>
                <a:srgbClr val="E3180A"/>
              </a:buClr>
              <a:buSzPct val="125000"/>
              <a:buFont typeface="Times" charset="0"/>
              <a:buChar char="•"/>
            </a:pPr>
            <a:endParaRPr lang="nl-NL" smtClean="0">
              <a:latin typeface="Verdana" pitchFamily="34" charset="0"/>
            </a:endParaRPr>
          </a:p>
          <a:p>
            <a:pPr lvl="1" eaLnBrk="1" hangingPunct="1">
              <a:spcBef>
                <a:spcPct val="0"/>
              </a:spcBef>
              <a:buClr>
                <a:srgbClr val="E3180A"/>
              </a:buClr>
              <a:buSzPct val="125000"/>
              <a:buFont typeface="Times" charset="0"/>
              <a:buChar char="•"/>
            </a:pPr>
            <a:r>
              <a:rPr lang="nl-NL" smtClean="0">
                <a:latin typeface="Verdana" pitchFamily="34" charset="0"/>
              </a:rPr>
              <a:t>Psychological / psychiatric factors etc</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Rectangle 2"/>
          <p:cNvSpPr>
            <a:spLocks noChangeArrowheads="1"/>
          </p:cNvSpPr>
          <p:nvPr/>
        </p:nvSpPr>
        <p:spPr bwMode="auto">
          <a:xfrm>
            <a:off x="395288" y="1557338"/>
            <a:ext cx="8424862" cy="2735262"/>
          </a:xfrm>
          <a:prstGeom prst="rect">
            <a:avLst/>
          </a:prstGeom>
          <a:solidFill>
            <a:srgbClr val="99CCFF"/>
          </a:solidFill>
          <a:ln w="9525">
            <a:solidFill>
              <a:schemeClr val="tx1"/>
            </a:solidFill>
            <a:miter lim="800000"/>
            <a:headEnd/>
            <a:tailEnd/>
          </a:ln>
        </p:spPr>
        <p:txBody>
          <a:bodyPr wrap="none" anchor="ctr"/>
          <a:lstStyle/>
          <a:p>
            <a:endParaRPr lang="nl-NL"/>
          </a:p>
        </p:txBody>
      </p:sp>
      <p:sp>
        <p:nvSpPr>
          <p:cNvPr id="12291" name="AutoShape 3"/>
          <p:cNvSpPr>
            <a:spLocks noChangeArrowheads="1"/>
          </p:cNvSpPr>
          <p:nvPr/>
        </p:nvSpPr>
        <p:spPr bwMode="auto">
          <a:xfrm rot="-5400000">
            <a:off x="719932" y="1232694"/>
            <a:ext cx="1223962" cy="1295400"/>
          </a:xfrm>
          <a:prstGeom prst="flowChartOnlineStorage">
            <a:avLst/>
          </a:prstGeom>
          <a:solidFill>
            <a:srgbClr val="00FF00"/>
          </a:solidFill>
          <a:ln w="9525">
            <a:solidFill>
              <a:schemeClr val="tx1"/>
            </a:solidFill>
            <a:miter lim="800000"/>
            <a:headEnd/>
            <a:tailEnd/>
          </a:ln>
        </p:spPr>
        <p:txBody>
          <a:bodyPr wrap="none" anchor="ctr"/>
          <a:lstStyle/>
          <a:p>
            <a:endParaRPr lang="nl-NL"/>
          </a:p>
        </p:txBody>
      </p:sp>
      <p:sp>
        <p:nvSpPr>
          <p:cNvPr id="12292" name="AutoShape 4"/>
          <p:cNvSpPr>
            <a:spLocks noChangeArrowheads="1"/>
          </p:cNvSpPr>
          <p:nvPr/>
        </p:nvSpPr>
        <p:spPr bwMode="auto">
          <a:xfrm rot="-5400000">
            <a:off x="5129213" y="1574800"/>
            <a:ext cx="1223962" cy="611188"/>
          </a:xfrm>
          <a:prstGeom prst="flowChartOnlineStorage">
            <a:avLst/>
          </a:prstGeom>
          <a:solidFill>
            <a:srgbClr val="CC00CC"/>
          </a:solidFill>
          <a:ln w="9525">
            <a:solidFill>
              <a:schemeClr val="tx1"/>
            </a:solidFill>
            <a:miter lim="800000"/>
            <a:headEnd/>
            <a:tailEnd/>
          </a:ln>
        </p:spPr>
        <p:txBody>
          <a:bodyPr wrap="none" anchor="ctr"/>
          <a:lstStyle/>
          <a:p>
            <a:endParaRPr lang="nl-NL"/>
          </a:p>
        </p:txBody>
      </p:sp>
      <p:sp>
        <p:nvSpPr>
          <p:cNvPr id="12293" name="AutoShape 5"/>
          <p:cNvSpPr>
            <a:spLocks noChangeArrowheads="1"/>
          </p:cNvSpPr>
          <p:nvPr/>
        </p:nvSpPr>
        <p:spPr bwMode="auto">
          <a:xfrm rot="-5400000">
            <a:off x="6497638" y="1574800"/>
            <a:ext cx="1223962" cy="611188"/>
          </a:xfrm>
          <a:prstGeom prst="flowChartOnlineStorage">
            <a:avLst/>
          </a:prstGeom>
          <a:solidFill>
            <a:srgbClr val="CC66FF"/>
          </a:solidFill>
          <a:ln w="9525">
            <a:solidFill>
              <a:schemeClr val="tx1"/>
            </a:solidFill>
            <a:miter lim="800000"/>
            <a:headEnd/>
            <a:tailEnd/>
          </a:ln>
        </p:spPr>
        <p:txBody>
          <a:bodyPr wrap="none" anchor="ctr"/>
          <a:lstStyle/>
          <a:p>
            <a:endParaRPr lang="nl-NL"/>
          </a:p>
        </p:txBody>
      </p:sp>
      <p:sp>
        <p:nvSpPr>
          <p:cNvPr id="12294" name="Oval 6"/>
          <p:cNvSpPr>
            <a:spLocks noChangeArrowheads="1"/>
          </p:cNvSpPr>
          <p:nvPr/>
        </p:nvSpPr>
        <p:spPr bwMode="auto">
          <a:xfrm>
            <a:off x="755650" y="3573463"/>
            <a:ext cx="503238" cy="1152525"/>
          </a:xfrm>
          <a:prstGeom prst="ellipse">
            <a:avLst/>
          </a:prstGeom>
          <a:solidFill>
            <a:srgbClr val="99CC00"/>
          </a:solidFill>
          <a:ln w="9525">
            <a:solidFill>
              <a:schemeClr val="tx1"/>
            </a:solidFill>
            <a:round/>
            <a:headEnd/>
            <a:tailEnd/>
          </a:ln>
        </p:spPr>
        <p:txBody>
          <a:bodyPr wrap="none" anchor="ctr"/>
          <a:lstStyle/>
          <a:p>
            <a:endParaRPr lang="nl-NL"/>
          </a:p>
        </p:txBody>
      </p:sp>
      <p:sp>
        <p:nvSpPr>
          <p:cNvPr id="12295" name="Oval 7"/>
          <p:cNvSpPr>
            <a:spLocks noChangeArrowheads="1"/>
          </p:cNvSpPr>
          <p:nvPr/>
        </p:nvSpPr>
        <p:spPr bwMode="auto">
          <a:xfrm>
            <a:off x="4140200" y="3573463"/>
            <a:ext cx="1079500" cy="1152525"/>
          </a:xfrm>
          <a:prstGeom prst="ellipse">
            <a:avLst/>
          </a:prstGeom>
          <a:solidFill>
            <a:srgbClr val="CC0099"/>
          </a:solidFill>
          <a:ln w="9525">
            <a:solidFill>
              <a:schemeClr val="tx1"/>
            </a:solidFill>
            <a:round/>
            <a:headEnd/>
            <a:tailEnd/>
          </a:ln>
        </p:spPr>
        <p:txBody>
          <a:bodyPr wrap="none" anchor="ctr"/>
          <a:lstStyle/>
          <a:p>
            <a:endParaRPr lang="nl-NL"/>
          </a:p>
        </p:txBody>
      </p:sp>
      <p:sp>
        <p:nvSpPr>
          <p:cNvPr id="12296" name="Oval 8"/>
          <p:cNvSpPr>
            <a:spLocks noChangeArrowheads="1"/>
          </p:cNvSpPr>
          <p:nvPr/>
        </p:nvSpPr>
        <p:spPr bwMode="auto">
          <a:xfrm>
            <a:off x="7524750" y="3573463"/>
            <a:ext cx="1079500" cy="1152525"/>
          </a:xfrm>
          <a:prstGeom prst="ellipse">
            <a:avLst/>
          </a:prstGeom>
          <a:solidFill>
            <a:srgbClr val="FF3399"/>
          </a:solidFill>
          <a:ln w="9525">
            <a:solidFill>
              <a:schemeClr val="tx1"/>
            </a:solidFill>
            <a:round/>
            <a:headEnd/>
            <a:tailEnd/>
          </a:ln>
        </p:spPr>
        <p:txBody>
          <a:bodyPr wrap="none" anchor="ctr"/>
          <a:lstStyle/>
          <a:p>
            <a:endParaRPr lang="nl-NL"/>
          </a:p>
        </p:txBody>
      </p:sp>
      <p:sp>
        <p:nvSpPr>
          <p:cNvPr id="12297" name="Rectangle 9"/>
          <p:cNvSpPr>
            <a:spLocks noChangeArrowheads="1"/>
          </p:cNvSpPr>
          <p:nvPr/>
        </p:nvSpPr>
        <p:spPr bwMode="auto">
          <a:xfrm>
            <a:off x="2124075" y="3860800"/>
            <a:ext cx="1223963" cy="647700"/>
          </a:xfrm>
          <a:prstGeom prst="rect">
            <a:avLst/>
          </a:prstGeom>
          <a:solidFill>
            <a:srgbClr val="6699FF"/>
          </a:solidFill>
          <a:ln w="9525">
            <a:solidFill>
              <a:schemeClr val="tx1"/>
            </a:solidFill>
            <a:miter lim="800000"/>
            <a:headEnd/>
            <a:tailEnd/>
          </a:ln>
        </p:spPr>
        <p:txBody>
          <a:bodyPr wrap="none" anchor="ctr"/>
          <a:lstStyle/>
          <a:p>
            <a:endParaRPr lang="nl-NL"/>
          </a:p>
        </p:txBody>
      </p:sp>
      <p:sp>
        <p:nvSpPr>
          <p:cNvPr id="12298" name="Rectangle 10"/>
          <p:cNvSpPr>
            <a:spLocks noChangeArrowheads="1"/>
          </p:cNvSpPr>
          <p:nvPr/>
        </p:nvSpPr>
        <p:spPr bwMode="auto">
          <a:xfrm>
            <a:off x="5867400" y="3860800"/>
            <a:ext cx="1223963" cy="647700"/>
          </a:xfrm>
          <a:prstGeom prst="rect">
            <a:avLst/>
          </a:prstGeom>
          <a:solidFill>
            <a:srgbClr val="6699FF"/>
          </a:solidFill>
          <a:ln w="9525">
            <a:solidFill>
              <a:schemeClr val="tx1"/>
            </a:solidFill>
            <a:miter lim="800000"/>
            <a:headEnd/>
            <a:tailEnd/>
          </a:ln>
        </p:spPr>
        <p:txBody>
          <a:bodyPr wrap="none" anchor="ctr"/>
          <a:lstStyle/>
          <a:p>
            <a:endParaRPr lang="nl-NL"/>
          </a:p>
        </p:txBody>
      </p:sp>
      <p:sp>
        <p:nvSpPr>
          <p:cNvPr id="60427" name="Oval 11"/>
          <p:cNvSpPr>
            <a:spLocks noChangeArrowheads="1"/>
          </p:cNvSpPr>
          <p:nvPr/>
        </p:nvSpPr>
        <p:spPr bwMode="auto">
          <a:xfrm>
            <a:off x="755650" y="981075"/>
            <a:ext cx="1152525" cy="287338"/>
          </a:xfrm>
          <a:prstGeom prst="ellipse">
            <a:avLst/>
          </a:prstGeom>
          <a:solidFill>
            <a:srgbClr val="00FF99"/>
          </a:solidFill>
          <a:ln w="9525">
            <a:solidFill>
              <a:schemeClr val="tx1"/>
            </a:solidFill>
            <a:round/>
            <a:headEnd/>
            <a:tailEnd/>
          </a:ln>
        </p:spPr>
        <p:txBody>
          <a:bodyPr wrap="none" anchor="ctr"/>
          <a:lstStyle/>
          <a:p>
            <a:endParaRPr lang="nl-NL"/>
          </a:p>
        </p:txBody>
      </p:sp>
      <p:sp>
        <p:nvSpPr>
          <p:cNvPr id="12300" name="Oval 13"/>
          <p:cNvSpPr>
            <a:spLocks noChangeArrowheads="1"/>
          </p:cNvSpPr>
          <p:nvPr/>
        </p:nvSpPr>
        <p:spPr bwMode="auto">
          <a:xfrm>
            <a:off x="6877050" y="1052513"/>
            <a:ext cx="503238" cy="360362"/>
          </a:xfrm>
          <a:prstGeom prst="ellipse">
            <a:avLst/>
          </a:prstGeom>
          <a:solidFill>
            <a:srgbClr val="FF66FF"/>
          </a:solidFill>
          <a:ln w="9525">
            <a:solidFill>
              <a:schemeClr val="tx1"/>
            </a:solidFill>
            <a:round/>
            <a:headEnd/>
            <a:tailEnd/>
          </a:ln>
        </p:spPr>
        <p:txBody>
          <a:bodyPr wrap="none" anchor="ctr"/>
          <a:lstStyle/>
          <a:p>
            <a:endParaRPr lang="nl-NL"/>
          </a:p>
        </p:txBody>
      </p:sp>
      <p:sp>
        <p:nvSpPr>
          <p:cNvPr id="12301" name="Line 14"/>
          <p:cNvSpPr>
            <a:spLocks noChangeShapeType="1"/>
          </p:cNvSpPr>
          <p:nvPr/>
        </p:nvSpPr>
        <p:spPr bwMode="auto">
          <a:xfrm>
            <a:off x="971550" y="2492375"/>
            <a:ext cx="0" cy="10080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302" name="Line 15"/>
          <p:cNvSpPr>
            <a:spLocks noChangeShapeType="1"/>
          </p:cNvSpPr>
          <p:nvPr/>
        </p:nvSpPr>
        <p:spPr bwMode="auto">
          <a:xfrm>
            <a:off x="1331913" y="4365625"/>
            <a:ext cx="6477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303" name="Line 16"/>
          <p:cNvSpPr>
            <a:spLocks noChangeShapeType="1"/>
          </p:cNvSpPr>
          <p:nvPr/>
        </p:nvSpPr>
        <p:spPr bwMode="auto">
          <a:xfrm flipH="1">
            <a:off x="3419475" y="4437063"/>
            <a:ext cx="6477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304" name="Line 17"/>
          <p:cNvSpPr>
            <a:spLocks noChangeShapeType="1"/>
          </p:cNvSpPr>
          <p:nvPr/>
        </p:nvSpPr>
        <p:spPr bwMode="auto">
          <a:xfrm>
            <a:off x="2700338" y="4581525"/>
            <a:ext cx="0" cy="3603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305" name="Line 18"/>
          <p:cNvSpPr>
            <a:spLocks noChangeShapeType="1"/>
          </p:cNvSpPr>
          <p:nvPr/>
        </p:nvSpPr>
        <p:spPr bwMode="auto">
          <a:xfrm>
            <a:off x="2700338" y="5516563"/>
            <a:ext cx="0" cy="64928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306" name="Line 19"/>
          <p:cNvSpPr>
            <a:spLocks noChangeShapeType="1"/>
          </p:cNvSpPr>
          <p:nvPr/>
        </p:nvSpPr>
        <p:spPr bwMode="auto">
          <a:xfrm>
            <a:off x="6443663" y="4581525"/>
            <a:ext cx="0" cy="3603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307" name="Line 20"/>
          <p:cNvSpPr>
            <a:spLocks noChangeShapeType="1"/>
          </p:cNvSpPr>
          <p:nvPr/>
        </p:nvSpPr>
        <p:spPr bwMode="auto">
          <a:xfrm>
            <a:off x="6443663" y="5445125"/>
            <a:ext cx="0" cy="6477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308" name="Line 21"/>
          <p:cNvSpPr>
            <a:spLocks noChangeShapeType="1"/>
          </p:cNvSpPr>
          <p:nvPr/>
        </p:nvSpPr>
        <p:spPr bwMode="auto">
          <a:xfrm flipH="1">
            <a:off x="7164388" y="4437063"/>
            <a:ext cx="36036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309" name="Line 22"/>
          <p:cNvSpPr>
            <a:spLocks noChangeShapeType="1"/>
          </p:cNvSpPr>
          <p:nvPr/>
        </p:nvSpPr>
        <p:spPr bwMode="auto">
          <a:xfrm flipH="1">
            <a:off x="4932363" y="2636838"/>
            <a:ext cx="647700" cy="79216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310" name="Line 23"/>
          <p:cNvSpPr>
            <a:spLocks noChangeShapeType="1"/>
          </p:cNvSpPr>
          <p:nvPr/>
        </p:nvSpPr>
        <p:spPr bwMode="auto">
          <a:xfrm>
            <a:off x="7164388" y="2565400"/>
            <a:ext cx="503237" cy="863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311" name="Text Box 24"/>
          <p:cNvSpPr txBox="1">
            <a:spLocks noChangeArrowheads="1"/>
          </p:cNvSpPr>
          <p:nvPr/>
        </p:nvSpPr>
        <p:spPr bwMode="auto">
          <a:xfrm>
            <a:off x="179388" y="188913"/>
            <a:ext cx="1871662" cy="3143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algn="l" eaLnBrk="1" hangingPunct="1">
              <a:spcBef>
                <a:spcPct val="50000"/>
              </a:spcBef>
            </a:pPr>
            <a:r>
              <a:rPr lang="en-US" sz="1400" b="1">
                <a:solidFill>
                  <a:schemeClr val="tx1"/>
                </a:solidFill>
                <a:latin typeface="Arial" pitchFamily="34" charset="0"/>
                <a:cs typeface="Arial" pitchFamily="34" charset="0"/>
              </a:rPr>
              <a:t>extracellular</a:t>
            </a:r>
            <a:endParaRPr lang="nl-NL" sz="1400" b="1">
              <a:solidFill>
                <a:schemeClr val="tx1"/>
              </a:solidFill>
              <a:latin typeface="Arial" pitchFamily="34" charset="0"/>
              <a:cs typeface="Arial" pitchFamily="34" charset="0"/>
            </a:endParaRPr>
          </a:p>
        </p:txBody>
      </p:sp>
      <p:sp>
        <p:nvSpPr>
          <p:cNvPr id="12312" name="Text Box 25"/>
          <p:cNvSpPr txBox="1">
            <a:spLocks noChangeArrowheads="1"/>
          </p:cNvSpPr>
          <p:nvPr/>
        </p:nvSpPr>
        <p:spPr bwMode="auto">
          <a:xfrm>
            <a:off x="7092950" y="6308725"/>
            <a:ext cx="1871663" cy="3143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algn="l" eaLnBrk="1" hangingPunct="1">
              <a:spcBef>
                <a:spcPct val="50000"/>
              </a:spcBef>
            </a:pPr>
            <a:r>
              <a:rPr lang="en-US" sz="1400" b="1">
                <a:solidFill>
                  <a:schemeClr val="tx1"/>
                </a:solidFill>
                <a:latin typeface="Arial" pitchFamily="34" charset="0"/>
                <a:cs typeface="Arial" pitchFamily="34" charset="0"/>
              </a:rPr>
              <a:t>intracellular</a:t>
            </a:r>
            <a:endParaRPr lang="nl-NL" sz="1400" b="1">
              <a:solidFill>
                <a:schemeClr val="tx1"/>
              </a:solidFill>
              <a:latin typeface="Arial" pitchFamily="34" charset="0"/>
              <a:cs typeface="Arial" pitchFamily="34" charset="0"/>
            </a:endParaRPr>
          </a:p>
        </p:txBody>
      </p:sp>
      <p:sp>
        <p:nvSpPr>
          <p:cNvPr id="12313" name="Text Box 26"/>
          <p:cNvSpPr txBox="1">
            <a:spLocks noChangeArrowheads="1"/>
          </p:cNvSpPr>
          <p:nvPr/>
        </p:nvSpPr>
        <p:spPr bwMode="auto">
          <a:xfrm>
            <a:off x="2124075" y="1196975"/>
            <a:ext cx="18716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algn="l" eaLnBrk="1" hangingPunct="1">
              <a:spcBef>
                <a:spcPct val="50000"/>
              </a:spcBef>
            </a:pPr>
            <a:r>
              <a:rPr lang="el-GR" sz="1400" b="1">
                <a:solidFill>
                  <a:schemeClr val="tx1"/>
                </a:solidFill>
                <a:latin typeface="Arial" pitchFamily="34" charset="0"/>
                <a:cs typeface="Arial" pitchFamily="34" charset="0"/>
              </a:rPr>
              <a:t>β</a:t>
            </a:r>
            <a:r>
              <a:rPr lang="nl-NL" sz="1400" b="1" baseline="-25000">
                <a:solidFill>
                  <a:schemeClr val="tx1"/>
                </a:solidFill>
                <a:latin typeface="Arial" pitchFamily="34" charset="0"/>
                <a:cs typeface="Arial" pitchFamily="34" charset="0"/>
              </a:rPr>
              <a:t>3</a:t>
            </a:r>
            <a:r>
              <a:rPr lang="en-US" sz="1400" b="1">
                <a:solidFill>
                  <a:schemeClr val="tx1"/>
                </a:solidFill>
                <a:latin typeface="Arial" pitchFamily="34" charset="0"/>
                <a:cs typeface="Arial" pitchFamily="34" charset="0"/>
              </a:rPr>
              <a:t>-receptor</a:t>
            </a:r>
            <a:endParaRPr lang="nl-NL" sz="1400" b="1">
              <a:solidFill>
                <a:schemeClr val="tx1"/>
              </a:solidFill>
              <a:latin typeface="Arial" pitchFamily="34" charset="0"/>
              <a:cs typeface="Arial" pitchFamily="34" charset="0"/>
            </a:endParaRPr>
          </a:p>
        </p:txBody>
      </p:sp>
      <p:sp>
        <p:nvSpPr>
          <p:cNvPr id="12314" name="Text Box 27"/>
          <p:cNvSpPr txBox="1">
            <a:spLocks noChangeArrowheads="1"/>
          </p:cNvSpPr>
          <p:nvPr/>
        </p:nvSpPr>
        <p:spPr bwMode="auto">
          <a:xfrm>
            <a:off x="3492500" y="1196975"/>
            <a:ext cx="18716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algn="r" eaLnBrk="1" hangingPunct="1">
              <a:spcBef>
                <a:spcPct val="50000"/>
              </a:spcBef>
            </a:pPr>
            <a:r>
              <a:rPr lang="en-US" sz="1400" b="1">
                <a:solidFill>
                  <a:schemeClr val="tx1"/>
                </a:solidFill>
                <a:latin typeface="Arial" pitchFamily="34" charset="0"/>
                <a:cs typeface="Arial" pitchFamily="34" charset="0"/>
              </a:rPr>
              <a:t>M2-receptor</a:t>
            </a:r>
            <a:endParaRPr lang="nl-NL" sz="1400" b="1">
              <a:solidFill>
                <a:schemeClr val="tx1"/>
              </a:solidFill>
              <a:latin typeface="Arial" pitchFamily="34" charset="0"/>
              <a:cs typeface="Arial" pitchFamily="34" charset="0"/>
            </a:endParaRPr>
          </a:p>
        </p:txBody>
      </p:sp>
      <p:sp>
        <p:nvSpPr>
          <p:cNvPr id="12315" name="Text Box 28"/>
          <p:cNvSpPr txBox="1">
            <a:spLocks noChangeArrowheads="1"/>
          </p:cNvSpPr>
          <p:nvPr/>
        </p:nvSpPr>
        <p:spPr bwMode="auto">
          <a:xfrm>
            <a:off x="7451725" y="1196975"/>
            <a:ext cx="18716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algn="l" eaLnBrk="1" hangingPunct="1">
              <a:spcBef>
                <a:spcPct val="50000"/>
              </a:spcBef>
            </a:pPr>
            <a:r>
              <a:rPr lang="en-US" sz="1400" b="1">
                <a:solidFill>
                  <a:schemeClr val="tx1"/>
                </a:solidFill>
                <a:latin typeface="Arial" pitchFamily="34" charset="0"/>
                <a:cs typeface="Arial" pitchFamily="34" charset="0"/>
              </a:rPr>
              <a:t>M3-receptor</a:t>
            </a:r>
            <a:endParaRPr lang="nl-NL" sz="1400" b="1">
              <a:solidFill>
                <a:schemeClr val="tx1"/>
              </a:solidFill>
              <a:latin typeface="Arial" pitchFamily="34" charset="0"/>
              <a:cs typeface="Arial" pitchFamily="34" charset="0"/>
            </a:endParaRPr>
          </a:p>
        </p:txBody>
      </p:sp>
      <p:sp>
        <p:nvSpPr>
          <p:cNvPr id="12316" name="Text Box 29"/>
          <p:cNvSpPr txBox="1">
            <a:spLocks noChangeArrowheads="1"/>
          </p:cNvSpPr>
          <p:nvPr/>
        </p:nvSpPr>
        <p:spPr bwMode="auto">
          <a:xfrm>
            <a:off x="5508625" y="620713"/>
            <a:ext cx="18716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eaLnBrk="1" hangingPunct="1">
              <a:spcBef>
                <a:spcPct val="50000"/>
              </a:spcBef>
            </a:pPr>
            <a:r>
              <a:rPr lang="en-US" sz="1400" b="1">
                <a:solidFill>
                  <a:schemeClr val="tx1"/>
                </a:solidFill>
                <a:latin typeface="Arial" pitchFamily="34" charset="0"/>
                <a:cs typeface="Arial" pitchFamily="34" charset="0"/>
              </a:rPr>
              <a:t>acetylcholine</a:t>
            </a:r>
            <a:endParaRPr lang="nl-NL" sz="1400" b="1">
              <a:solidFill>
                <a:schemeClr val="tx1"/>
              </a:solidFill>
              <a:latin typeface="Arial" pitchFamily="34" charset="0"/>
              <a:cs typeface="Arial" pitchFamily="34" charset="0"/>
            </a:endParaRPr>
          </a:p>
        </p:txBody>
      </p:sp>
      <p:sp>
        <p:nvSpPr>
          <p:cNvPr id="12317" name="Text Box 30"/>
          <p:cNvSpPr txBox="1">
            <a:spLocks noChangeArrowheads="1"/>
          </p:cNvSpPr>
          <p:nvPr/>
        </p:nvSpPr>
        <p:spPr bwMode="auto">
          <a:xfrm>
            <a:off x="395288" y="620713"/>
            <a:ext cx="18716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eaLnBrk="1" hangingPunct="1">
              <a:spcBef>
                <a:spcPct val="50000"/>
              </a:spcBef>
            </a:pPr>
            <a:r>
              <a:rPr lang="en-US" sz="1400" b="1">
                <a:solidFill>
                  <a:schemeClr val="tx1"/>
                </a:solidFill>
                <a:latin typeface="Arial" pitchFamily="34" charset="0"/>
                <a:cs typeface="Arial" pitchFamily="34" charset="0"/>
              </a:rPr>
              <a:t>noradrenaline</a:t>
            </a:r>
            <a:endParaRPr lang="nl-NL" sz="1400" b="1">
              <a:solidFill>
                <a:schemeClr val="tx1"/>
              </a:solidFill>
              <a:latin typeface="Arial" pitchFamily="34" charset="0"/>
              <a:cs typeface="Arial" pitchFamily="34" charset="0"/>
            </a:endParaRPr>
          </a:p>
        </p:txBody>
      </p:sp>
      <p:sp>
        <p:nvSpPr>
          <p:cNvPr id="12318" name="Text Box 31"/>
          <p:cNvSpPr txBox="1">
            <a:spLocks noChangeArrowheads="1"/>
          </p:cNvSpPr>
          <p:nvPr/>
        </p:nvSpPr>
        <p:spPr bwMode="auto">
          <a:xfrm>
            <a:off x="1763713" y="3933825"/>
            <a:ext cx="1871662" cy="62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eaLnBrk="1" hangingPunct="1">
              <a:spcBef>
                <a:spcPct val="50000"/>
              </a:spcBef>
            </a:pPr>
            <a:r>
              <a:rPr lang="en-US" sz="1400" b="1">
                <a:solidFill>
                  <a:schemeClr val="tx1"/>
                </a:solidFill>
                <a:latin typeface="Arial" pitchFamily="34" charset="0"/>
                <a:cs typeface="Arial" pitchFamily="34" charset="0"/>
              </a:rPr>
              <a:t>Adenylate</a:t>
            </a:r>
          </a:p>
          <a:p>
            <a:pPr eaLnBrk="1" hangingPunct="1">
              <a:spcBef>
                <a:spcPct val="50000"/>
              </a:spcBef>
            </a:pPr>
            <a:r>
              <a:rPr lang="en-US" sz="1400" b="1">
                <a:solidFill>
                  <a:schemeClr val="tx1"/>
                </a:solidFill>
                <a:latin typeface="Arial" pitchFamily="34" charset="0"/>
                <a:cs typeface="Arial" pitchFamily="34" charset="0"/>
              </a:rPr>
              <a:t>cyclase</a:t>
            </a:r>
            <a:endParaRPr lang="nl-NL" sz="1400" b="1">
              <a:solidFill>
                <a:schemeClr val="tx1"/>
              </a:solidFill>
              <a:latin typeface="Arial" pitchFamily="34" charset="0"/>
              <a:cs typeface="Arial" pitchFamily="34" charset="0"/>
            </a:endParaRPr>
          </a:p>
        </p:txBody>
      </p:sp>
      <p:sp>
        <p:nvSpPr>
          <p:cNvPr id="12319" name="Text Box 32"/>
          <p:cNvSpPr txBox="1">
            <a:spLocks noChangeArrowheads="1"/>
          </p:cNvSpPr>
          <p:nvPr/>
        </p:nvSpPr>
        <p:spPr bwMode="auto">
          <a:xfrm>
            <a:off x="827088" y="4076700"/>
            <a:ext cx="5032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algn="l" eaLnBrk="1" hangingPunct="1">
              <a:spcBef>
                <a:spcPct val="50000"/>
              </a:spcBef>
            </a:pPr>
            <a:r>
              <a:rPr lang="en-US" sz="1800" b="1">
                <a:solidFill>
                  <a:schemeClr val="tx1"/>
                </a:solidFill>
                <a:latin typeface="Arial" pitchFamily="34" charset="0"/>
                <a:cs typeface="Arial" pitchFamily="34" charset="0"/>
              </a:rPr>
              <a:t>G</a:t>
            </a:r>
            <a:r>
              <a:rPr lang="en-US" sz="1800" b="1" baseline="-25000">
                <a:solidFill>
                  <a:schemeClr val="tx1"/>
                </a:solidFill>
                <a:latin typeface="Arial" pitchFamily="34" charset="0"/>
                <a:cs typeface="Arial" pitchFamily="34" charset="0"/>
              </a:rPr>
              <a:t>s</a:t>
            </a:r>
            <a:endParaRPr lang="nl-NL" sz="1800" b="1">
              <a:solidFill>
                <a:schemeClr val="tx1"/>
              </a:solidFill>
              <a:latin typeface="Arial" pitchFamily="34" charset="0"/>
              <a:cs typeface="Arial" pitchFamily="34" charset="0"/>
            </a:endParaRPr>
          </a:p>
        </p:txBody>
      </p:sp>
      <p:sp>
        <p:nvSpPr>
          <p:cNvPr id="12320" name="Text Box 33"/>
          <p:cNvSpPr txBox="1">
            <a:spLocks noChangeArrowheads="1"/>
          </p:cNvSpPr>
          <p:nvPr/>
        </p:nvSpPr>
        <p:spPr bwMode="auto">
          <a:xfrm>
            <a:off x="4427538" y="4005263"/>
            <a:ext cx="50323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algn="l" eaLnBrk="1" hangingPunct="1">
              <a:spcBef>
                <a:spcPct val="50000"/>
              </a:spcBef>
            </a:pPr>
            <a:r>
              <a:rPr lang="en-US" sz="1800" b="1">
                <a:solidFill>
                  <a:schemeClr val="tx1"/>
                </a:solidFill>
                <a:latin typeface="Arial" pitchFamily="34" charset="0"/>
                <a:cs typeface="Arial" pitchFamily="34" charset="0"/>
              </a:rPr>
              <a:t>G</a:t>
            </a:r>
            <a:r>
              <a:rPr lang="en-US" sz="1800" b="1" baseline="-25000">
                <a:solidFill>
                  <a:schemeClr val="tx1"/>
                </a:solidFill>
                <a:latin typeface="Arial" pitchFamily="34" charset="0"/>
                <a:cs typeface="Arial" pitchFamily="34" charset="0"/>
              </a:rPr>
              <a:t>i</a:t>
            </a:r>
            <a:endParaRPr lang="nl-NL" sz="1800" b="1">
              <a:solidFill>
                <a:schemeClr val="tx1"/>
              </a:solidFill>
              <a:latin typeface="Arial" pitchFamily="34" charset="0"/>
              <a:cs typeface="Arial" pitchFamily="34" charset="0"/>
            </a:endParaRPr>
          </a:p>
        </p:txBody>
      </p:sp>
      <p:sp>
        <p:nvSpPr>
          <p:cNvPr id="12321" name="Text Box 34"/>
          <p:cNvSpPr txBox="1">
            <a:spLocks noChangeArrowheads="1"/>
          </p:cNvSpPr>
          <p:nvPr/>
        </p:nvSpPr>
        <p:spPr bwMode="auto">
          <a:xfrm>
            <a:off x="7885113" y="3933825"/>
            <a:ext cx="5032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algn="l" eaLnBrk="1" hangingPunct="1">
              <a:spcBef>
                <a:spcPct val="50000"/>
              </a:spcBef>
            </a:pPr>
            <a:r>
              <a:rPr lang="en-US" sz="1800" b="1">
                <a:solidFill>
                  <a:schemeClr val="tx1"/>
                </a:solidFill>
                <a:latin typeface="Arial" pitchFamily="34" charset="0"/>
                <a:cs typeface="Arial" pitchFamily="34" charset="0"/>
              </a:rPr>
              <a:t>G</a:t>
            </a:r>
            <a:r>
              <a:rPr lang="en-US" sz="1800" b="1" baseline="-25000">
                <a:solidFill>
                  <a:schemeClr val="tx1"/>
                </a:solidFill>
                <a:latin typeface="Arial" pitchFamily="34" charset="0"/>
                <a:cs typeface="Arial" pitchFamily="34" charset="0"/>
              </a:rPr>
              <a:t>q</a:t>
            </a:r>
            <a:endParaRPr lang="nl-NL" sz="1800" b="1">
              <a:solidFill>
                <a:schemeClr val="tx1"/>
              </a:solidFill>
              <a:latin typeface="Arial" pitchFamily="34" charset="0"/>
              <a:cs typeface="Arial" pitchFamily="34" charset="0"/>
            </a:endParaRPr>
          </a:p>
        </p:txBody>
      </p:sp>
      <p:sp>
        <p:nvSpPr>
          <p:cNvPr id="12322" name="Text Box 35"/>
          <p:cNvSpPr txBox="1">
            <a:spLocks noChangeArrowheads="1"/>
          </p:cNvSpPr>
          <p:nvPr/>
        </p:nvSpPr>
        <p:spPr bwMode="auto">
          <a:xfrm>
            <a:off x="5508625" y="4076700"/>
            <a:ext cx="18716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eaLnBrk="1" hangingPunct="1">
              <a:spcBef>
                <a:spcPct val="50000"/>
              </a:spcBef>
            </a:pPr>
            <a:r>
              <a:rPr lang="en-US" sz="1400" b="1">
                <a:solidFill>
                  <a:schemeClr val="tx1"/>
                </a:solidFill>
                <a:latin typeface="Arial" pitchFamily="34" charset="0"/>
                <a:cs typeface="Arial" pitchFamily="34" charset="0"/>
              </a:rPr>
              <a:t>PLC</a:t>
            </a:r>
            <a:endParaRPr lang="nl-NL" sz="1400" b="1">
              <a:solidFill>
                <a:schemeClr val="tx1"/>
              </a:solidFill>
              <a:latin typeface="Arial" pitchFamily="34" charset="0"/>
              <a:cs typeface="Arial" pitchFamily="34" charset="0"/>
            </a:endParaRPr>
          </a:p>
        </p:txBody>
      </p:sp>
      <p:sp>
        <p:nvSpPr>
          <p:cNvPr id="12323" name="Text Box 36"/>
          <p:cNvSpPr txBox="1">
            <a:spLocks noChangeArrowheads="1"/>
          </p:cNvSpPr>
          <p:nvPr/>
        </p:nvSpPr>
        <p:spPr bwMode="auto">
          <a:xfrm>
            <a:off x="1763713" y="5084763"/>
            <a:ext cx="18716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eaLnBrk="1" hangingPunct="1">
              <a:spcBef>
                <a:spcPct val="50000"/>
              </a:spcBef>
            </a:pPr>
            <a:r>
              <a:rPr lang="en-US" sz="1400" b="1">
                <a:solidFill>
                  <a:schemeClr val="tx1"/>
                </a:solidFill>
                <a:latin typeface="Arial" pitchFamily="34" charset="0"/>
                <a:cs typeface="Arial" pitchFamily="34" charset="0"/>
              </a:rPr>
              <a:t>cAMP</a:t>
            </a:r>
            <a:endParaRPr lang="nl-NL" sz="1400" b="1">
              <a:solidFill>
                <a:schemeClr val="tx1"/>
              </a:solidFill>
              <a:latin typeface="Arial" pitchFamily="34" charset="0"/>
              <a:cs typeface="Arial" pitchFamily="34" charset="0"/>
            </a:endParaRPr>
          </a:p>
        </p:txBody>
      </p:sp>
      <p:sp>
        <p:nvSpPr>
          <p:cNvPr id="12324" name="Text Box 37"/>
          <p:cNvSpPr txBox="1">
            <a:spLocks noChangeArrowheads="1"/>
          </p:cNvSpPr>
          <p:nvPr/>
        </p:nvSpPr>
        <p:spPr bwMode="auto">
          <a:xfrm>
            <a:off x="1763713" y="6165850"/>
            <a:ext cx="18716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eaLnBrk="1" hangingPunct="1">
              <a:spcBef>
                <a:spcPct val="50000"/>
              </a:spcBef>
            </a:pPr>
            <a:r>
              <a:rPr lang="en-US" sz="1400" b="1">
                <a:solidFill>
                  <a:schemeClr val="tx1"/>
                </a:solidFill>
                <a:latin typeface="Arial" pitchFamily="34" charset="0"/>
                <a:cs typeface="Arial" pitchFamily="34" charset="0"/>
              </a:rPr>
              <a:t>relaxation</a:t>
            </a:r>
            <a:endParaRPr lang="nl-NL" sz="1400" b="1">
              <a:solidFill>
                <a:schemeClr val="tx1"/>
              </a:solidFill>
              <a:latin typeface="Arial" pitchFamily="34" charset="0"/>
              <a:cs typeface="Arial" pitchFamily="34" charset="0"/>
            </a:endParaRPr>
          </a:p>
        </p:txBody>
      </p:sp>
      <p:sp>
        <p:nvSpPr>
          <p:cNvPr id="12325" name="Text Box 38"/>
          <p:cNvSpPr txBox="1">
            <a:spLocks noChangeArrowheads="1"/>
          </p:cNvSpPr>
          <p:nvPr/>
        </p:nvSpPr>
        <p:spPr bwMode="auto">
          <a:xfrm>
            <a:off x="5580063" y="5084763"/>
            <a:ext cx="18716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eaLnBrk="1" hangingPunct="1">
              <a:spcBef>
                <a:spcPct val="50000"/>
              </a:spcBef>
            </a:pPr>
            <a:r>
              <a:rPr lang="en-US" sz="1400" b="1">
                <a:solidFill>
                  <a:schemeClr val="tx1"/>
                </a:solidFill>
                <a:latin typeface="Arial" pitchFamily="34" charset="0"/>
                <a:cs typeface="Arial" pitchFamily="34" charset="0"/>
              </a:rPr>
              <a:t>IP3 &amp; DAG</a:t>
            </a:r>
            <a:endParaRPr lang="nl-NL" sz="1400" b="1">
              <a:solidFill>
                <a:schemeClr val="tx1"/>
              </a:solidFill>
              <a:latin typeface="Arial" pitchFamily="34" charset="0"/>
              <a:cs typeface="Arial" pitchFamily="34" charset="0"/>
            </a:endParaRPr>
          </a:p>
        </p:txBody>
      </p:sp>
      <p:sp>
        <p:nvSpPr>
          <p:cNvPr id="12326" name="Text Box 39"/>
          <p:cNvSpPr txBox="1">
            <a:spLocks noChangeArrowheads="1"/>
          </p:cNvSpPr>
          <p:nvPr/>
        </p:nvSpPr>
        <p:spPr bwMode="auto">
          <a:xfrm>
            <a:off x="5508625" y="6165850"/>
            <a:ext cx="18716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eaLnBrk="1" hangingPunct="1">
              <a:spcBef>
                <a:spcPct val="50000"/>
              </a:spcBef>
            </a:pPr>
            <a:r>
              <a:rPr lang="en-US" sz="1400" b="1">
                <a:solidFill>
                  <a:schemeClr val="tx1"/>
                </a:solidFill>
                <a:latin typeface="Arial" pitchFamily="34" charset="0"/>
                <a:cs typeface="Arial" pitchFamily="34" charset="0"/>
              </a:rPr>
              <a:t>contraction</a:t>
            </a:r>
            <a:endParaRPr lang="nl-NL" sz="1400" b="1">
              <a:solidFill>
                <a:schemeClr val="tx1"/>
              </a:solidFill>
              <a:latin typeface="Arial" pitchFamily="34" charset="0"/>
              <a:cs typeface="Arial" pitchFamily="34" charset="0"/>
            </a:endParaRPr>
          </a:p>
        </p:txBody>
      </p:sp>
      <p:sp>
        <p:nvSpPr>
          <p:cNvPr id="12327" name="Text Box 40"/>
          <p:cNvSpPr txBox="1">
            <a:spLocks noChangeArrowheads="1"/>
          </p:cNvSpPr>
          <p:nvPr/>
        </p:nvSpPr>
        <p:spPr bwMode="auto">
          <a:xfrm>
            <a:off x="1258888" y="4437063"/>
            <a:ext cx="93503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eaLnBrk="1" hangingPunct="1">
              <a:spcBef>
                <a:spcPct val="50000"/>
              </a:spcBef>
            </a:pPr>
            <a:r>
              <a:rPr lang="en-US" sz="1800" b="1">
                <a:solidFill>
                  <a:schemeClr val="tx1"/>
                </a:solidFill>
                <a:latin typeface="Arial" pitchFamily="34" charset="0"/>
                <a:cs typeface="Arial" pitchFamily="34" charset="0"/>
              </a:rPr>
              <a:t>(+)</a:t>
            </a:r>
            <a:endParaRPr lang="nl-NL" sz="1800" b="1">
              <a:solidFill>
                <a:schemeClr val="tx1"/>
              </a:solidFill>
              <a:latin typeface="Arial" pitchFamily="34" charset="0"/>
              <a:cs typeface="Arial" pitchFamily="34" charset="0"/>
            </a:endParaRPr>
          </a:p>
        </p:txBody>
      </p:sp>
      <p:sp>
        <p:nvSpPr>
          <p:cNvPr id="12328" name="Text Box 41"/>
          <p:cNvSpPr txBox="1">
            <a:spLocks noChangeArrowheads="1"/>
          </p:cNvSpPr>
          <p:nvPr/>
        </p:nvSpPr>
        <p:spPr bwMode="auto">
          <a:xfrm>
            <a:off x="3348038" y="4437063"/>
            <a:ext cx="93503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eaLnBrk="1" hangingPunct="1">
              <a:spcBef>
                <a:spcPct val="50000"/>
              </a:spcBef>
            </a:pPr>
            <a:r>
              <a:rPr lang="en-US" sz="1800" b="1">
                <a:solidFill>
                  <a:schemeClr val="tx1"/>
                </a:solidFill>
                <a:latin typeface="Arial" pitchFamily="34" charset="0"/>
                <a:cs typeface="Arial" pitchFamily="34" charset="0"/>
              </a:rPr>
              <a:t>(-)</a:t>
            </a:r>
            <a:endParaRPr lang="nl-NL" sz="1800" b="1">
              <a:solidFill>
                <a:schemeClr val="tx1"/>
              </a:solidFill>
              <a:latin typeface="Arial" pitchFamily="34" charset="0"/>
              <a:cs typeface="Arial" pitchFamily="34" charset="0"/>
            </a:endParaRPr>
          </a:p>
        </p:txBody>
      </p:sp>
      <p:sp>
        <p:nvSpPr>
          <p:cNvPr id="12329" name="Text Box 42"/>
          <p:cNvSpPr txBox="1">
            <a:spLocks noChangeArrowheads="1"/>
          </p:cNvSpPr>
          <p:nvPr/>
        </p:nvSpPr>
        <p:spPr bwMode="auto">
          <a:xfrm>
            <a:off x="6948488" y="4508500"/>
            <a:ext cx="9350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rgbClr val="FFFF00"/>
                </a:solidFill>
                <a:latin typeface="Verdana" pitchFamily="34" charset="0"/>
              </a:defRPr>
            </a:lvl1pPr>
            <a:lvl2pPr marL="742950" indent="-285750">
              <a:defRPr sz="2800">
                <a:solidFill>
                  <a:srgbClr val="FFFF00"/>
                </a:solidFill>
                <a:latin typeface="Verdana" pitchFamily="34" charset="0"/>
              </a:defRPr>
            </a:lvl2pPr>
            <a:lvl3pPr marL="1143000" indent="-228600">
              <a:defRPr sz="2800">
                <a:solidFill>
                  <a:srgbClr val="FFFF00"/>
                </a:solidFill>
                <a:latin typeface="Verdana" pitchFamily="34" charset="0"/>
              </a:defRPr>
            </a:lvl3pPr>
            <a:lvl4pPr marL="1600200" indent="-228600">
              <a:defRPr sz="2800">
                <a:solidFill>
                  <a:srgbClr val="FFFF00"/>
                </a:solidFill>
                <a:latin typeface="Verdana" pitchFamily="34" charset="0"/>
              </a:defRPr>
            </a:lvl4pPr>
            <a:lvl5pPr marL="2057400" indent="-228600">
              <a:defRPr sz="2800">
                <a:solidFill>
                  <a:srgbClr val="FFFF00"/>
                </a:solidFill>
                <a:latin typeface="Verdana" pitchFamily="34" charset="0"/>
              </a:defRPr>
            </a:lvl5pPr>
            <a:lvl6pPr marL="2514600" indent="-228600" algn="ctr" eaLnBrk="0" fontAlgn="base" hangingPunct="0">
              <a:spcBef>
                <a:spcPct val="0"/>
              </a:spcBef>
              <a:spcAft>
                <a:spcPct val="0"/>
              </a:spcAft>
              <a:defRPr sz="2800">
                <a:solidFill>
                  <a:srgbClr val="FFFF00"/>
                </a:solidFill>
                <a:latin typeface="Verdana" pitchFamily="34" charset="0"/>
              </a:defRPr>
            </a:lvl6pPr>
            <a:lvl7pPr marL="2971800" indent="-228600" algn="ctr" eaLnBrk="0" fontAlgn="base" hangingPunct="0">
              <a:spcBef>
                <a:spcPct val="0"/>
              </a:spcBef>
              <a:spcAft>
                <a:spcPct val="0"/>
              </a:spcAft>
              <a:defRPr sz="2800">
                <a:solidFill>
                  <a:srgbClr val="FFFF00"/>
                </a:solidFill>
                <a:latin typeface="Verdana" pitchFamily="34" charset="0"/>
              </a:defRPr>
            </a:lvl7pPr>
            <a:lvl8pPr marL="3429000" indent="-228600" algn="ctr" eaLnBrk="0" fontAlgn="base" hangingPunct="0">
              <a:spcBef>
                <a:spcPct val="0"/>
              </a:spcBef>
              <a:spcAft>
                <a:spcPct val="0"/>
              </a:spcAft>
              <a:defRPr sz="2800">
                <a:solidFill>
                  <a:srgbClr val="FFFF00"/>
                </a:solidFill>
                <a:latin typeface="Verdana" pitchFamily="34" charset="0"/>
              </a:defRPr>
            </a:lvl8pPr>
            <a:lvl9pPr marL="3886200" indent="-228600" algn="ctr" eaLnBrk="0" fontAlgn="base" hangingPunct="0">
              <a:spcBef>
                <a:spcPct val="0"/>
              </a:spcBef>
              <a:spcAft>
                <a:spcPct val="0"/>
              </a:spcAft>
              <a:defRPr sz="2800">
                <a:solidFill>
                  <a:srgbClr val="FFFF00"/>
                </a:solidFill>
                <a:latin typeface="Verdana" pitchFamily="34" charset="0"/>
              </a:defRPr>
            </a:lvl9pPr>
          </a:lstStyle>
          <a:p>
            <a:pPr eaLnBrk="1" hangingPunct="1">
              <a:spcBef>
                <a:spcPct val="50000"/>
              </a:spcBef>
            </a:pPr>
            <a:r>
              <a:rPr lang="en-US" sz="1800" b="1">
                <a:solidFill>
                  <a:schemeClr val="tx1"/>
                </a:solidFill>
                <a:latin typeface="Arial" pitchFamily="34" charset="0"/>
                <a:cs typeface="Arial" pitchFamily="34" charset="0"/>
              </a:rPr>
              <a:t>(+)</a:t>
            </a:r>
            <a:endParaRPr lang="nl-NL" sz="1800" b="1">
              <a:solidFill>
                <a:schemeClr val="tx1"/>
              </a:solidFill>
              <a:latin typeface="Arial" pitchFamily="34" charset="0"/>
              <a:cs typeface="Arial" pitchFamily="34" charset="0"/>
            </a:endParaRPr>
          </a:p>
        </p:txBody>
      </p:sp>
      <p:sp>
        <p:nvSpPr>
          <p:cNvPr id="518187" name="Oval 43"/>
          <p:cNvSpPr>
            <a:spLocks noChangeArrowheads="1"/>
          </p:cNvSpPr>
          <p:nvPr/>
        </p:nvSpPr>
        <p:spPr bwMode="auto">
          <a:xfrm>
            <a:off x="1979613" y="1087438"/>
            <a:ext cx="1439862" cy="522287"/>
          </a:xfrm>
          <a:prstGeom prst="ellipse">
            <a:avLst/>
          </a:prstGeom>
          <a:noFill/>
          <a:ln w="57150">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nl-NL"/>
          </a:p>
        </p:txBody>
      </p:sp>
      <p:sp>
        <p:nvSpPr>
          <p:cNvPr id="518189" name="Oval 45"/>
          <p:cNvSpPr>
            <a:spLocks noChangeArrowheads="1"/>
          </p:cNvSpPr>
          <p:nvPr/>
        </p:nvSpPr>
        <p:spPr bwMode="auto">
          <a:xfrm>
            <a:off x="2124075" y="5876925"/>
            <a:ext cx="1223963" cy="790575"/>
          </a:xfrm>
          <a:prstGeom prst="ellipse">
            <a:avLst/>
          </a:prstGeom>
          <a:noFill/>
          <a:ln w="57150">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nl-NL"/>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518187"/>
                                        </p:tgtEl>
                                        <p:attrNameLst>
                                          <p:attrName>style.visibility</p:attrName>
                                        </p:attrNameLst>
                                      </p:cBhvr>
                                      <p:to>
                                        <p:strVal val="visible"/>
                                      </p:to>
                                    </p:set>
                                    <p:anim calcmode="lin" valueType="num">
                                      <p:cBhvr additive="base">
                                        <p:cTn id="7" dur="500" fill="hold"/>
                                        <p:tgtEl>
                                          <p:spTgt spid="518187"/>
                                        </p:tgtEl>
                                        <p:attrNameLst>
                                          <p:attrName>ppt_x</p:attrName>
                                        </p:attrNameLst>
                                      </p:cBhvr>
                                      <p:tavLst>
                                        <p:tav tm="0">
                                          <p:val>
                                            <p:strVal val="#ppt_x"/>
                                          </p:val>
                                        </p:tav>
                                        <p:tav tm="100000">
                                          <p:val>
                                            <p:strVal val="#ppt_x"/>
                                          </p:val>
                                        </p:tav>
                                      </p:tavLst>
                                    </p:anim>
                                    <p:anim calcmode="lin" valueType="num">
                                      <p:cBhvr additive="base">
                                        <p:cTn id="8" dur="500" fill="hold"/>
                                        <p:tgtEl>
                                          <p:spTgt spid="518187"/>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60427"/>
                                        </p:tgtEl>
                                        <p:attrNameLst>
                                          <p:attrName>style.visibility</p:attrName>
                                        </p:attrNameLst>
                                      </p:cBhvr>
                                      <p:to>
                                        <p:strVal val="visible"/>
                                      </p:to>
                                    </p:set>
                                    <p:anim calcmode="lin" valueType="num">
                                      <p:cBhvr additive="base">
                                        <p:cTn id="12" dur="500" fill="hold"/>
                                        <p:tgtEl>
                                          <p:spTgt spid="60427"/>
                                        </p:tgtEl>
                                        <p:attrNameLst>
                                          <p:attrName>ppt_x</p:attrName>
                                        </p:attrNameLst>
                                      </p:cBhvr>
                                      <p:tavLst>
                                        <p:tav tm="0">
                                          <p:val>
                                            <p:strVal val="#ppt_x"/>
                                          </p:val>
                                        </p:tav>
                                        <p:tav tm="100000">
                                          <p:val>
                                            <p:strVal val="#ppt_x"/>
                                          </p:val>
                                        </p:tav>
                                      </p:tavLst>
                                    </p:anim>
                                    <p:anim calcmode="lin" valueType="num">
                                      <p:cBhvr additive="base">
                                        <p:cTn id="13" dur="500" fill="hold"/>
                                        <p:tgtEl>
                                          <p:spTgt spid="60427"/>
                                        </p:tgtEl>
                                        <p:attrNameLst>
                                          <p:attrName>ppt_y</p:attrName>
                                        </p:attrNameLst>
                                      </p:cBhvr>
                                      <p:tavLst>
                                        <p:tav tm="0">
                                          <p:val>
                                            <p:strVal val="0-#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18189"/>
                                        </p:tgtEl>
                                        <p:attrNameLst>
                                          <p:attrName>style.visibility</p:attrName>
                                        </p:attrNameLst>
                                      </p:cBhvr>
                                      <p:to>
                                        <p:strVal val="visible"/>
                                      </p:to>
                                    </p:set>
                                    <p:anim calcmode="lin" valueType="num">
                                      <p:cBhvr additive="base">
                                        <p:cTn id="18" dur="500" fill="hold"/>
                                        <p:tgtEl>
                                          <p:spTgt spid="518189"/>
                                        </p:tgtEl>
                                        <p:attrNameLst>
                                          <p:attrName>ppt_x</p:attrName>
                                        </p:attrNameLst>
                                      </p:cBhvr>
                                      <p:tavLst>
                                        <p:tav tm="0">
                                          <p:val>
                                            <p:strVal val="#ppt_x"/>
                                          </p:val>
                                        </p:tav>
                                        <p:tav tm="100000">
                                          <p:val>
                                            <p:strVal val="#ppt_x"/>
                                          </p:val>
                                        </p:tav>
                                      </p:tavLst>
                                    </p:anim>
                                    <p:anim calcmode="lin" valueType="num">
                                      <p:cBhvr additive="base">
                                        <p:cTn id="19" dur="500" fill="hold"/>
                                        <p:tgtEl>
                                          <p:spTgt spid="5181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7" grpId="0" animBg="1"/>
      <p:bldP spid="518187" grpId="0" animBg="1"/>
      <p:bldP spid="518189" grpId="0" animBg="1"/>
    </p:bldLst>
  </p:timing>
</p:sld>
</file>

<file path=ppt/theme/theme1.xml><?xml version="1.0" encoding="utf-8"?>
<a:theme xmlns:a="http://schemas.openxmlformats.org/drawingml/2006/main" name="UMC St Radboud Sjabloon">
  <a:themeElements>
    <a:clrScheme name="Media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Kantoor - klassiek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thema">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hema">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4368</TotalTime>
  <Words>1165</Words>
  <Application>Microsoft Office PowerPoint</Application>
  <PresentationFormat>On-screen Show (4:3)</PresentationFormat>
  <Paragraphs>303</Paragraphs>
  <Slides>16</Slides>
  <Notes>9</Notes>
  <HiddenSlides>0</HiddenSlides>
  <MMClips>0</MMClips>
  <ScaleCrop>false</ScaleCrop>
  <HeadingPairs>
    <vt:vector size="8" baseType="variant">
      <vt:variant>
        <vt:lpstr>Fonts Used</vt:lpstr>
      </vt:variant>
      <vt:variant>
        <vt:i4>11</vt:i4>
      </vt:variant>
      <vt:variant>
        <vt:lpstr>Theme</vt:lpstr>
      </vt:variant>
      <vt:variant>
        <vt:i4>1</vt:i4>
      </vt:variant>
      <vt:variant>
        <vt:lpstr>Embedded OLE Servers</vt:lpstr>
      </vt:variant>
      <vt:variant>
        <vt:i4>2</vt:i4>
      </vt:variant>
      <vt:variant>
        <vt:lpstr>Slide Titles</vt:lpstr>
      </vt:variant>
      <vt:variant>
        <vt:i4>16</vt:i4>
      </vt:variant>
    </vt:vector>
  </HeadingPairs>
  <TitlesOfParts>
    <vt:vector size="30" baseType="lpstr">
      <vt:lpstr>Verdana</vt:lpstr>
      <vt:lpstr>Arial</vt:lpstr>
      <vt:lpstr>Times New Roman</vt:lpstr>
      <vt:lpstr>MS PGothic</vt:lpstr>
      <vt:lpstr>MS Mincho</vt:lpstr>
      <vt:lpstr>Times</vt:lpstr>
      <vt:lpstr>ヒラギノ角ゴ Pro W3</vt:lpstr>
      <vt:lpstr>Wingdings</vt:lpstr>
      <vt:lpstr>Osaka</vt:lpstr>
      <vt:lpstr>Rockwell</vt:lpstr>
      <vt:lpstr>Trebuchet MS</vt:lpstr>
      <vt:lpstr>UMC St Radboud Sjabloon</vt:lpstr>
      <vt:lpstr>Microsoft Office Excel-grafiek</vt:lpstr>
      <vt:lpstr>Microsoft Graph-grafiek</vt:lpstr>
      <vt:lpstr>PowerPoint Presentation</vt:lpstr>
      <vt:lpstr>PowerPoint Presentation</vt:lpstr>
      <vt:lpstr>PowerPoint Presentation</vt:lpstr>
      <vt:lpstr>Storage Symptoms cause more bother</vt:lpstr>
      <vt:lpstr>PowerPoint Presentation</vt:lpstr>
      <vt:lpstr>Distribution of Muscarinic Receptors in Target Organs of the Parasympathetic Nervous System</vt:lpstr>
      <vt:lpstr>Low  persistence and adherence of medications for OAB/urge incontinence </vt:lpstr>
      <vt:lpstr>Reasons for failure of OAB drug therapy</vt:lpstr>
      <vt:lpstr>PowerPoint Presentation</vt:lpstr>
      <vt:lpstr>Long-term Safety Study  178-CL-049 (EU&amp;NA)</vt:lpstr>
      <vt:lpstr>Adjusted Mean Change from Baseline at Each Visit - Mean Number of Incontinence Episodes per 24 hrs</vt:lpstr>
      <vt:lpstr>Common (≥ 2% of Patients in any Treatment Group) Treatment Emergent Adverse Events</vt:lpstr>
      <vt:lpstr>178-CL-049: Events of Interest Summary (Safety Analysis Set)</vt:lpstr>
      <vt:lpstr>Conclusion from Long term safety study 178-CL-049</vt:lpstr>
      <vt:lpstr>Implications for LUT MGT</vt:lpstr>
      <vt:lpstr>PowerPoint Presentation</vt:lpstr>
    </vt:vector>
  </TitlesOfParts>
  <Company>UMC St Radboud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z316127</dc:creator>
  <cp:lastModifiedBy>Windows User</cp:lastModifiedBy>
  <cp:revision>439</cp:revision>
  <cp:lastPrinted>2001-09-20T09:40:05Z</cp:lastPrinted>
  <dcterms:created xsi:type="dcterms:W3CDTF">2004-10-13T13:11:40Z</dcterms:created>
  <dcterms:modified xsi:type="dcterms:W3CDTF">2013-03-14T08:18:19Z</dcterms:modified>
</cp:coreProperties>
</file>